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75" r:id="rId4"/>
    <p:sldId id="276" r:id="rId5"/>
    <p:sldId id="274" r:id="rId6"/>
    <p:sldId id="271" r:id="rId7"/>
    <p:sldId id="277" r:id="rId8"/>
    <p:sldId id="278" r:id="rId9"/>
    <p:sldId id="279" r:id="rId10"/>
    <p:sldId id="280" r:id="rId11"/>
    <p:sldId id="281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haiya Sharma" userId="d9584c11b03007c4" providerId="LiveId" clId="{36182A70-5EEB-415F-8242-526EDE1B77F9}"/>
    <pc:docChg chg="undo custSel modSld">
      <pc:chgData name="Kanhaiya Sharma" userId="d9584c11b03007c4" providerId="LiveId" clId="{36182A70-5EEB-415F-8242-526EDE1B77F9}" dt="2025-09-30T10:22:59.830" v="93" actId="6549"/>
      <pc:docMkLst>
        <pc:docMk/>
      </pc:docMkLst>
      <pc:sldChg chg="modSp mod">
        <pc:chgData name="Kanhaiya Sharma" userId="d9584c11b03007c4" providerId="LiveId" clId="{36182A70-5EEB-415F-8242-526EDE1B77F9}" dt="2025-09-30T10:22:59.830" v="93" actId="6549"/>
        <pc:sldMkLst>
          <pc:docMk/>
          <pc:sldMk cId="1313329367" sldId="256"/>
        </pc:sldMkLst>
        <pc:spChg chg="mod">
          <ac:chgData name="Kanhaiya Sharma" userId="d9584c11b03007c4" providerId="LiveId" clId="{36182A70-5EEB-415F-8242-526EDE1B77F9}" dt="2025-09-30T10:22:59.830" v="93" actId="6549"/>
          <ac:spMkLst>
            <pc:docMk/>
            <pc:sldMk cId="1313329367" sldId="256"/>
            <ac:spMk id="2" creationId="{7AA93C80-D2D7-9E00-236A-C1483C353D0B}"/>
          </ac:spMkLst>
        </pc:spChg>
      </pc:sldChg>
      <pc:sldChg chg="modSp mod">
        <pc:chgData name="Kanhaiya Sharma" userId="d9584c11b03007c4" providerId="LiveId" clId="{36182A70-5EEB-415F-8242-526EDE1B77F9}" dt="2025-09-30T10:13:52.083" v="2" actId="313"/>
        <pc:sldMkLst>
          <pc:docMk/>
          <pc:sldMk cId="529183732" sldId="258"/>
        </pc:sldMkLst>
        <pc:spChg chg="mod">
          <ac:chgData name="Kanhaiya Sharma" userId="d9584c11b03007c4" providerId="LiveId" clId="{36182A70-5EEB-415F-8242-526EDE1B77F9}" dt="2025-09-30T10:13:52.083" v="2" actId="313"/>
          <ac:spMkLst>
            <pc:docMk/>
            <pc:sldMk cId="529183732" sldId="258"/>
            <ac:spMk id="2" creationId="{0CE46052-C4A3-86EA-A9E6-B334AFB69D89}"/>
          </ac:spMkLst>
        </pc:spChg>
      </pc:sldChg>
      <pc:sldChg chg="modSp mod">
        <pc:chgData name="Kanhaiya Sharma" userId="d9584c11b03007c4" providerId="LiveId" clId="{36182A70-5EEB-415F-8242-526EDE1B77F9}" dt="2025-09-30T10:15:00.082" v="25" actId="20577"/>
        <pc:sldMkLst>
          <pc:docMk/>
          <pc:sldMk cId="913551110" sldId="271"/>
        </pc:sldMkLst>
        <pc:spChg chg="mod">
          <ac:chgData name="Kanhaiya Sharma" userId="d9584c11b03007c4" providerId="LiveId" clId="{36182A70-5EEB-415F-8242-526EDE1B77F9}" dt="2025-09-30T10:15:00.082" v="25" actId="20577"/>
          <ac:spMkLst>
            <pc:docMk/>
            <pc:sldMk cId="913551110" sldId="271"/>
            <ac:spMk id="6" creationId="{E3829044-2165-A16C-2DD1-B463D278406E}"/>
          </ac:spMkLst>
        </pc:spChg>
      </pc:sldChg>
      <pc:sldChg chg="modSp mod">
        <pc:chgData name="Kanhaiya Sharma" userId="d9584c11b03007c4" providerId="LiveId" clId="{36182A70-5EEB-415F-8242-526EDE1B77F9}" dt="2025-09-30T10:20:35.104" v="57" actId="6549"/>
        <pc:sldMkLst>
          <pc:docMk/>
          <pc:sldMk cId="1588425773" sldId="274"/>
        </pc:sldMkLst>
        <pc:graphicFrameChg chg="modGraphic">
          <ac:chgData name="Kanhaiya Sharma" userId="d9584c11b03007c4" providerId="LiveId" clId="{36182A70-5EEB-415F-8242-526EDE1B77F9}" dt="2025-09-30T10:20:35.104" v="57" actId="6549"/>
          <ac:graphicFrameMkLst>
            <pc:docMk/>
            <pc:sldMk cId="1588425773" sldId="274"/>
            <ac:graphicFrameMk id="4" creationId="{2D916126-851C-8989-F8B6-ABF2BC558658}"/>
          </ac:graphicFrameMkLst>
        </pc:graphicFrameChg>
      </pc:sldChg>
      <pc:sldChg chg="modSp mod">
        <pc:chgData name="Kanhaiya Sharma" userId="d9584c11b03007c4" providerId="LiveId" clId="{36182A70-5EEB-415F-8242-526EDE1B77F9}" dt="2025-09-30T10:13:46.442" v="1" actId="313"/>
        <pc:sldMkLst>
          <pc:docMk/>
          <pc:sldMk cId="4101916677" sldId="275"/>
        </pc:sldMkLst>
        <pc:spChg chg="mod">
          <ac:chgData name="Kanhaiya Sharma" userId="d9584c11b03007c4" providerId="LiveId" clId="{36182A70-5EEB-415F-8242-526EDE1B77F9}" dt="2025-09-30T10:13:42.131" v="0" actId="313"/>
          <ac:spMkLst>
            <pc:docMk/>
            <pc:sldMk cId="4101916677" sldId="275"/>
            <ac:spMk id="2" creationId="{BDFC91E7-4F77-12C8-9FD5-F942061C1066}"/>
          </ac:spMkLst>
        </pc:spChg>
        <pc:spChg chg="mod">
          <ac:chgData name="Kanhaiya Sharma" userId="d9584c11b03007c4" providerId="LiveId" clId="{36182A70-5EEB-415F-8242-526EDE1B77F9}" dt="2025-09-30T10:13:46.442" v="1" actId="313"/>
          <ac:spMkLst>
            <pc:docMk/>
            <pc:sldMk cId="4101916677" sldId="275"/>
            <ac:spMk id="7" creationId="{961DBBE9-56F8-9146-423B-526FAAA224D4}"/>
          </ac:spMkLst>
        </pc:spChg>
      </pc:sldChg>
      <pc:sldChg chg="modSp mod">
        <pc:chgData name="Kanhaiya Sharma" userId="d9584c11b03007c4" providerId="LiveId" clId="{36182A70-5EEB-415F-8242-526EDE1B77F9}" dt="2025-09-30T10:20:13.985" v="55" actId="6549"/>
        <pc:sldMkLst>
          <pc:docMk/>
          <pc:sldMk cId="3943512292" sldId="277"/>
        </pc:sldMkLst>
        <pc:graphicFrameChg chg="modGraphic">
          <ac:chgData name="Kanhaiya Sharma" userId="d9584c11b03007c4" providerId="LiveId" clId="{36182A70-5EEB-415F-8242-526EDE1B77F9}" dt="2025-09-30T10:20:13.985" v="55" actId="6549"/>
          <ac:graphicFrameMkLst>
            <pc:docMk/>
            <pc:sldMk cId="3943512292" sldId="277"/>
            <ac:graphicFrameMk id="4" creationId="{38E86850-FD3D-4F0F-BA10-91E15CBC453C}"/>
          </ac:graphicFrameMkLst>
        </pc:graphicFrameChg>
      </pc:sldChg>
      <pc:sldChg chg="modSp mod">
        <pc:chgData name="Kanhaiya Sharma" userId="d9584c11b03007c4" providerId="LiveId" clId="{36182A70-5EEB-415F-8242-526EDE1B77F9}" dt="2025-09-30T10:19:48.188" v="51" actId="20577"/>
        <pc:sldMkLst>
          <pc:docMk/>
          <pc:sldMk cId="1764464275" sldId="278"/>
        </pc:sldMkLst>
        <pc:graphicFrameChg chg="modGraphic">
          <ac:chgData name="Kanhaiya Sharma" userId="d9584c11b03007c4" providerId="LiveId" clId="{36182A70-5EEB-415F-8242-526EDE1B77F9}" dt="2025-09-30T10:19:48.188" v="51" actId="20577"/>
          <ac:graphicFrameMkLst>
            <pc:docMk/>
            <pc:sldMk cId="1764464275" sldId="278"/>
            <ac:graphicFrameMk id="3" creationId="{77B388DE-67DD-952C-74F6-C519EAAAE765}"/>
          </ac:graphicFrameMkLst>
        </pc:graphicFrameChg>
      </pc:sldChg>
      <pc:sldChg chg="modSp mod">
        <pc:chgData name="Kanhaiya Sharma" userId="d9584c11b03007c4" providerId="LiveId" clId="{36182A70-5EEB-415F-8242-526EDE1B77F9}" dt="2025-09-30T10:17:37.967" v="35" actId="313"/>
        <pc:sldMkLst>
          <pc:docMk/>
          <pc:sldMk cId="2286971286" sldId="280"/>
        </pc:sldMkLst>
        <pc:graphicFrameChg chg="modGraphic">
          <ac:chgData name="Kanhaiya Sharma" userId="d9584c11b03007c4" providerId="LiveId" clId="{36182A70-5EEB-415F-8242-526EDE1B77F9}" dt="2025-09-30T10:17:37.967" v="35" actId="313"/>
          <ac:graphicFrameMkLst>
            <pc:docMk/>
            <pc:sldMk cId="2286971286" sldId="280"/>
            <ac:graphicFrameMk id="3" creationId="{014B243A-9DD1-1057-4AD0-5E3403C6281D}"/>
          </ac:graphicFrameMkLst>
        </pc:graphicFrameChg>
      </pc:sldChg>
      <pc:sldChg chg="modSp">
        <pc:chgData name="Kanhaiya Sharma" userId="d9584c11b03007c4" providerId="LiveId" clId="{36182A70-5EEB-415F-8242-526EDE1B77F9}" dt="2025-09-30T10:17:11.607" v="31" actId="313"/>
        <pc:sldMkLst>
          <pc:docMk/>
          <pc:sldMk cId="1718455112" sldId="281"/>
        </pc:sldMkLst>
        <pc:graphicFrameChg chg="mod">
          <ac:chgData name="Kanhaiya Sharma" userId="d9584c11b03007c4" providerId="LiveId" clId="{36182A70-5EEB-415F-8242-526EDE1B77F9}" dt="2025-09-30T10:17:11.607" v="31" actId="313"/>
          <ac:graphicFrameMkLst>
            <pc:docMk/>
            <pc:sldMk cId="1718455112" sldId="281"/>
            <ac:graphicFrameMk id="62" creationId="{C8826375-5F70-F6DD-20AB-230DCACABC6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09784E-3A01-424F-9E34-B334830C2428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6FFC329-9AA2-4B6C-A33C-C8C2231AB9D7}">
      <dgm:prSet custT="1"/>
      <dgm:spPr/>
      <dgm:t>
        <a:bodyPr/>
        <a:lstStyle/>
        <a:p>
          <a:r>
            <a:rPr lang="en-US" sz="1600" b="1" dirty="0"/>
            <a:t>Drill Ex 7:8, 6.5 Stage</a:t>
          </a:r>
          <a:r>
            <a:rPr lang="en-US" sz="1600" dirty="0"/>
            <a:t>:</a:t>
          </a:r>
          <a:br>
            <a:rPr lang="en-US" sz="1600" dirty="0"/>
          </a:br>
          <a:r>
            <a:rPr lang="en-US" sz="1600" dirty="0"/>
            <a:t>  ✔️ Trusted performance</a:t>
          </a:r>
          <a:br>
            <a:rPr lang="en-US" sz="1600" dirty="0"/>
          </a:br>
          <a:r>
            <a:rPr lang="en-US" sz="1600" dirty="0"/>
            <a:t>  ✔️ High torque output</a:t>
          </a:r>
          <a:br>
            <a:rPr lang="en-US" sz="1600" dirty="0"/>
          </a:br>
          <a:r>
            <a:rPr lang="en-US" sz="1600" dirty="0"/>
            <a:t>  ⚠️ Slightly higher elastomer sensitivity</a:t>
          </a:r>
        </a:p>
      </dgm:t>
    </dgm:pt>
    <dgm:pt modelId="{F0B4AD73-C0DF-4799-BA1E-0C49B7CF5068}" type="parTrans" cxnId="{AD9C8AAE-9250-42BE-B101-BD941B4A1CA8}">
      <dgm:prSet/>
      <dgm:spPr/>
      <dgm:t>
        <a:bodyPr/>
        <a:lstStyle/>
        <a:p>
          <a:endParaRPr lang="en-US"/>
        </a:p>
      </dgm:t>
    </dgm:pt>
    <dgm:pt modelId="{EC050CBB-88A7-4663-AE86-7FF17C507B9A}" type="sibTrans" cxnId="{AD9C8AAE-9250-42BE-B101-BD941B4A1CA8}">
      <dgm:prSet/>
      <dgm:spPr/>
      <dgm:t>
        <a:bodyPr/>
        <a:lstStyle/>
        <a:p>
          <a:endParaRPr lang="en-US"/>
        </a:p>
      </dgm:t>
    </dgm:pt>
    <dgm:pt modelId="{4C88CDF1-ABFA-4204-B60D-6BDB3B4ECBFF}">
      <dgm:prSet custT="1"/>
      <dgm:spPr/>
      <dgm:t>
        <a:bodyPr/>
        <a:lstStyle/>
        <a:p>
          <a:r>
            <a:rPr lang="en-US" sz="1500" b="1" dirty="0"/>
            <a:t>Drill Ex 7:8, 6.5 Stage</a:t>
          </a:r>
          <a:r>
            <a:rPr lang="en-US" sz="1500" dirty="0"/>
            <a:t>:</a:t>
          </a:r>
          <a:br>
            <a:rPr lang="en-US" sz="1500" dirty="0"/>
          </a:br>
          <a:r>
            <a:rPr lang="en-US" sz="1500" dirty="0"/>
            <a:t>  ✔️ Strong torque and directional response</a:t>
          </a:r>
          <a:br>
            <a:rPr lang="en-US" sz="1500" dirty="0"/>
          </a:br>
          <a:r>
            <a:rPr lang="en-US" sz="1500" dirty="0"/>
            <a:t>  ✔️ Higher elastomer stability</a:t>
          </a:r>
          <a:br>
            <a:rPr lang="en-US" sz="1500" dirty="0"/>
          </a:br>
          <a:r>
            <a:rPr lang="en-US" sz="1500" dirty="0"/>
            <a:t>  ⚠️ Slightly higher cost (typically)</a:t>
          </a:r>
        </a:p>
      </dgm:t>
    </dgm:pt>
    <dgm:pt modelId="{80EAF3BB-43D6-4AF8-9A94-4CBE7979C0A6}" type="parTrans" cxnId="{C034046D-4571-464E-A79A-B6EFF375F8F7}">
      <dgm:prSet/>
      <dgm:spPr/>
      <dgm:t>
        <a:bodyPr/>
        <a:lstStyle/>
        <a:p>
          <a:endParaRPr lang="en-US"/>
        </a:p>
      </dgm:t>
    </dgm:pt>
    <dgm:pt modelId="{29B752DC-BA36-4191-A44E-0CB3BBB505BD}" type="sibTrans" cxnId="{C034046D-4571-464E-A79A-B6EFF375F8F7}">
      <dgm:prSet/>
      <dgm:spPr/>
      <dgm:t>
        <a:bodyPr/>
        <a:lstStyle/>
        <a:p>
          <a:endParaRPr lang="en-US"/>
        </a:p>
      </dgm:t>
    </dgm:pt>
    <dgm:pt modelId="{BDE5FC8A-3F98-422B-86CD-A5C4FD983127}">
      <dgm:prSet/>
      <dgm:spPr/>
      <dgm:t>
        <a:bodyPr/>
        <a:lstStyle/>
        <a:p>
          <a:r>
            <a:rPr lang="en-US" b="1"/>
            <a:t>Recommendation:</a:t>
          </a:r>
          <a:endParaRPr lang="en-US"/>
        </a:p>
      </dgm:t>
    </dgm:pt>
    <dgm:pt modelId="{26078DF4-58F2-4211-A63A-731132E767F4}" type="parTrans" cxnId="{DD6E166A-0823-4B1A-A7DF-111CEDDCE1BA}">
      <dgm:prSet/>
      <dgm:spPr/>
      <dgm:t>
        <a:bodyPr/>
        <a:lstStyle/>
        <a:p>
          <a:endParaRPr lang="en-US"/>
        </a:p>
      </dgm:t>
    </dgm:pt>
    <dgm:pt modelId="{716E6DEC-4B67-47D1-8B15-9C409E532DE0}" type="sibTrans" cxnId="{DD6E166A-0823-4B1A-A7DF-111CEDDCE1BA}">
      <dgm:prSet/>
      <dgm:spPr/>
      <dgm:t>
        <a:bodyPr/>
        <a:lstStyle/>
        <a:p>
          <a:endParaRPr lang="en-US"/>
        </a:p>
      </dgm:t>
    </dgm:pt>
    <dgm:pt modelId="{9EDBBDD0-3FDF-4A12-9181-5211E57F73B8}">
      <dgm:prSet/>
      <dgm:spPr/>
      <dgm:t>
        <a:bodyPr/>
        <a:lstStyle/>
        <a:p>
          <a:r>
            <a:rPr lang="en-US"/>
            <a:t>For </a:t>
          </a:r>
          <a:r>
            <a:rPr lang="en-US" b="1"/>
            <a:t>thermal / extended runs</a:t>
          </a:r>
          <a:r>
            <a:rPr lang="en-US"/>
            <a:t>, </a:t>
          </a:r>
          <a:r>
            <a:rPr lang="en-US" b="1"/>
            <a:t>Radius</a:t>
          </a:r>
          <a:r>
            <a:rPr lang="en-US"/>
            <a:t> offers a safer margin.</a:t>
          </a:r>
        </a:p>
      </dgm:t>
    </dgm:pt>
    <dgm:pt modelId="{68ECA2E0-EA08-4BAE-AC9C-9C8343D0DCD8}" type="parTrans" cxnId="{D6C4B48B-4AAF-4A86-8893-ACEA62B69E03}">
      <dgm:prSet/>
      <dgm:spPr/>
      <dgm:t>
        <a:bodyPr/>
        <a:lstStyle/>
        <a:p>
          <a:endParaRPr lang="en-US"/>
        </a:p>
      </dgm:t>
    </dgm:pt>
    <dgm:pt modelId="{83E64082-F7AB-4B45-AE02-47C3F7461233}" type="sibTrans" cxnId="{D6C4B48B-4AAF-4A86-8893-ACEA62B69E03}">
      <dgm:prSet/>
      <dgm:spPr/>
      <dgm:t>
        <a:bodyPr/>
        <a:lstStyle/>
        <a:p>
          <a:endParaRPr lang="en-US"/>
        </a:p>
      </dgm:t>
    </dgm:pt>
    <dgm:pt modelId="{5CF767DC-4D6B-483D-9380-9A89BC042864}">
      <dgm:prSet/>
      <dgm:spPr/>
      <dgm:t>
        <a:bodyPr/>
        <a:lstStyle/>
        <a:p>
          <a:r>
            <a:rPr lang="en-US"/>
            <a:t>For </a:t>
          </a:r>
          <a:r>
            <a:rPr lang="en-US" b="1"/>
            <a:t>WOB-focused or vertical high-load drilling</a:t>
          </a:r>
          <a:r>
            <a:rPr lang="en-US"/>
            <a:t>, </a:t>
          </a:r>
          <a:r>
            <a:rPr lang="en-US" b="1"/>
            <a:t>Titan</a:t>
          </a:r>
          <a:r>
            <a:rPr lang="en-US"/>
            <a:t> delivers robust torque.</a:t>
          </a:r>
        </a:p>
      </dgm:t>
    </dgm:pt>
    <dgm:pt modelId="{50F6555B-C5E2-4955-B856-CADAE699585F}" type="parTrans" cxnId="{CB917B99-4F2C-44DB-AF06-4D542B58D27F}">
      <dgm:prSet/>
      <dgm:spPr/>
      <dgm:t>
        <a:bodyPr/>
        <a:lstStyle/>
        <a:p>
          <a:endParaRPr lang="en-US"/>
        </a:p>
      </dgm:t>
    </dgm:pt>
    <dgm:pt modelId="{C47195CF-6F04-4546-8C9A-819521B3AFA5}" type="sibTrans" cxnId="{CB917B99-4F2C-44DB-AF06-4D542B58D27F}">
      <dgm:prSet/>
      <dgm:spPr/>
      <dgm:t>
        <a:bodyPr/>
        <a:lstStyle/>
        <a:p>
          <a:endParaRPr lang="en-US"/>
        </a:p>
      </dgm:t>
    </dgm:pt>
    <dgm:pt modelId="{0D1E5BFF-7571-49D2-8887-C65A64E0312A}">
      <dgm:prSet/>
      <dgm:spPr/>
      <dgm:t>
        <a:bodyPr/>
        <a:lstStyle/>
        <a:p>
          <a:r>
            <a:rPr lang="en-US"/>
            <a:t>Choose based on </a:t>
          </a:r>
          <a:r>
            <a:rPr lang="en-US" b="1"/>
            <a:t>well profile, temperature, and steering system compatibility</a:t>
          </a:r>
          <a:r>
            <a:rPr lang="en-US"/>
            <a:t>.</a:t>
          </a:r>
        </a:p>
      </dgm:t>
    </dgm:pt>
    <dgm:pt modelId="{E7585AA5-EF47-45AB-A27D-D693065CB9F7}" type="parTrans" cxnId="{DE212DDE-5B41-4941-94BA-96971B97FEF4}">
      <dgm:prSet/>
      <dgm:spPr/>
      <dgm:t>
        <a:bodyPr/>
        <a:lstStyle/>
        <a:p>
          <a:endParaRPr lang="en-US"/>
        </a:p>
      </dgm:t>
    </dgm:pt>
    <dgm:pt modelId="{54F30DD2-AEA5-446C-B351-B9CD84633A35}" type="sibTrans" cxnId="{DE212DDE-5B41-4941-94BA-96971B97FEF4}">
      <dgm:prSet/>
      <dgm:spPr/>
      <dgm:t>
        <a:bodyPr/>
        <a:lstStyle/>
        <a:p>
          <a:endParaRPr lang="en-US"/>
        </a:p>
      </dgm:t>
    </dgm:pt>
    <dgm:pt modelId="{B0F9DF22-0094-4A54-A040-D5FD0EA2D7EE}" type="pres">
      <dgm:prSet presAssocID="{9B09784E-3A01-424F-9E34-B334830C2428}" presName="Name0" presStyleCnt="0">
        <dgm:presLayoutVars>
          <dgm:dir/>
          <dgm:resizeHandles val="exact"/>
        </dgm:presLayoutVars>
      </dgm:prSet>
      <dgm:spPr/>
    </dgm:pt>
    <dgm:pt modelId="{634C37DD-0BC9-4FF4-8482-4D08092099BD}" type="pres">
      <dgm:prSet presAssocID="{96FFC329-9AA2-4B6C-A33C-C8C2231AB9D7}" presName="node" presStyleLbl="node1" presStyleIdx="0" presStyleCnt="6">
        <dgm:presLayoutVars>
          <dgm:bulletEnabled val="1"/>
        </dgm:presLayoutVars>
      </dgm:prSet>
      <dgm:spPr/>
    </dgm:pt>
    <dgm:pt modelId="{9661DA1F-5EEC-4BE4-A845-43DF8A9360C7}" type="pres">
      <dgm:prSet presAssocID="{EC050CBB-88A7-4663-AE86-7FF17C507B9A}" presName="sibTrans" presStyleLbl="sibTrans1D1" presStyleIdx="0" presStyleCnt="5"/>
      <dgm:spPr/>
    </dgm:pt>
    <dgm:pt modelId="{3B21321B-F98B-4E8C-A0F4-6F8272864106}" type="pres">
      <dgm:prSet presAssocID="{EC050CBB-88A7-4663-AE86-7FF17C507B9A}" presName="connectorText" presStyleLbl="sibTrans1D1" presStyleIdx="0" presStyleCnt="5"/>
      <dgm:spPr/>
    </dgm:pt>
    <dgm:pt modelId="{B828935C-859C-4A6E-BE65-908E7359F60F}" type="pres">
      <dgm:prSet presAssocID="{4C88CDF1-ABFA-4204-B60D-6BDB3B4ECBFF}" presName="node" presStyleLbl="node1" presStyleIdx="1" presStyleCnt="6">
        <dgm:presLayoutVars>
          <dgm:bulletEnabled val="1"/>
        </dgm:presLayoutVars>
      </dgm:prSet>
      <dgm:spPr/>
    </dgm:pt>
    <dgm:pt modelId="{223F2343-AC4C-4E1D-AD58-2993D1BBBF0A}" type="pres">
      <dgm:prSet presAssocID="{29B752DC-BA36-4191-A44E-0CB3BBB505BD}" presName="sibTrans" presStyleLbl="sibTrans1D1" presStyleIdx="1" presStyleCnt="5"/>
      <dgm:spPr/>
    </dgm:pt>
    <dgm:pt modelId="{BB93849E-0BA1-44E3-809B-D6D9B3BF3757}" type="pres">
      <dgm:prSet presAssocID="{29B752DC-BA36-4191-A44E-0CB3BBB505BD}" presName="connectorText" presStyleLbl="sibTrans1D1" presStyleIdx="1" presStyleCnt="5"/>
      <dgm:spPr/>
    </dgm:pt>
    <dgm:pt modelId="{E6963183-0A7D-4B51-AE20-7F3F2B4433FC}" type="pres">
      <dgm:prSet presAssocID="{BDE5FC8A-3F98-422B-86CD-A5C4FD983127}" presName="node" presStyleLbl="node1" presStyleIdx="2" presStyleCnt="6">
        <dgm:presLayoutVars>
          <dgm:bulletEnabled val="1"/>
        </dgm:presLayoutVars>
      </dgm:prSet>
      <dgm:spPr/>
    </dgm:pt>
    <dgm:pt modelId="{E0FECA2F-A03F-47E1-9BA7-4E877FD18668}" type="pres">
      <dgm:prSet presAssocID="{716E6DEC-4B67-47D1-8B15-9C409E532DE0}" presName="sibTrans" presStyleLbl="sibTrans1D1" presStyleIdx="2" presStyleCnt="5"/>
      <dgm:spPr/>
    </dgm:pt>
    <dgm:pt modelId="{9147E610-FDB3-4565-BAF3-98CEEB0B48A1}" type="pres">
      <dgm:prSet presAssocID="{716E6DEC-4B67-47D1-8B15-9C409E532DE0}" presName="connectorText" presStyleLbl="sibTrans1D1" presStyleIdx="2" presStyleCnt="5"/>
      <dgm:spPr/>
    </dgm:pt>
    <dgm:pt modelId="{EABE4B71-4B03-4E33-9667-9FA40325E129}" type="pres">
      <dgm:prSet presAssocID="{9EDBBDD0-3FDF-4A12-9181-5211E57F73B8}" presName="node" presStyleLbl="node1" presStyleIdx="3" presStyleCnt="6">
        <dgm:presLayoutVars>
          <dgm:bulletEnabled val="1"/>
        </dgm:presLayoutVars>
      </dgm:prSet>
      <dgm:spPr/>
    </dgm:pt>
    <dgm:pt modelId="{E395C1BD-2A7E-4793-9882-627A66070CDE}" type="pres">
      <dgm:prSet presAssocID="{83E64082-F7AB-4B45-AE02-47C3F7461233}" presName="sibTrans" presStyleLbl="sibTrans1D1" presStyleIdx="3" presStyleCnt="5"/>
      <dgm:spPr/>
    </dgm:pt>
    <dgm:pt modelId="{34847F11-1D5B-4093-BD5A-C03C3B40E2A0}" type="pres">
      <dgm:prSet presAssocID="{83E64082-F7AB-4B45-AE02-47C3F7461233}" presName="connectorText" presStyleLbl="sibTrans1D1" presStyleIdx="3" presStyleCnt="5"/>
      <dgm:spPr/>
    </dgm:pt>
    <dgm:pt modelId="{D614C7E6-3AF7-408C-83F9-7FB1452DE317}" type="pres">
      <dgm:prSet presAssocID="{5CF767DC-4D6B-483D-9380-9A89BC042864}" presName="node" presStyleLbl="node1" presStyleIdx="4" presStyleCnt="6">
        <dgm:presLayoutVars>
          <dgm:bulletEnabled val="1"/>
        </dgm:presLayoutVars>
      </dgm:prSet>
      <dgm:spPr/>
    </dgm:pt>
    <dgm:pt modelId="{8774271E-4598-411C-AC8D-279274550C3B}" type="pres">
      <dgm:prSet presAssocID="{C47195CF-6F04-4546-8C9A-819521B3AFA5}" presName="sibTrans" presStyleLbl="sibTrans1D1" presStyleIdx="4" presStyleCnt="5"/>
      <dgm:spPr/>
    </dgm:pt>
    <dgm:pt modelId="{E5DFE417-7D93-4AEF-8427-920EE12E97BC}" type="pres">
      <dgm:prSet presAssocID="{C47195CF-6F04-4546-8C9A-819521B3AFA5}" presName="connectorText" presStyleLbl="sibTrans1D1" presStyleIdx="4" presStyleCnt="5"/>
      <dgm:spPr/>
    </dgm:pt>
    <dgm:pt modelId="{3CE40FAB-F1E7-44F3-BF2B-F4B2A8C1A6B2}" type="pres">
      <dgm:prSet presAssocID="{0D1E5BFF-7571-49D2-8887-C65A64E0312A}" presName="node" presStyleLbl="node1" presStyleIdx="5" presStyleCnt="6">
        <dgm:presLayoutVars>
          <dgm:bulletEnabled val="1"/>
        </dgm:presLayoutVars>
      </dgm:prSet>
      <dgm:spPr/>
    </dgm:pt>
  </dgm:ptLst>
  <dgm:cxnLst>
    <dgm:cxn modelId="{13CB4F08-190B-4461-8B93-536AD27BB699}" type="presOf" srcId="{5CF767DC-4D6B-483D-9380-9A89BC042864}" destId="{D614C7E6-3AF7-408C-83F9-7FB1452DE317}" srcOrd="0" destOrd="0" presId="urn:microsoft.com/office/officeart/2016/7/layout/RepeatingBendingProcessNew"/>
    <dgm:cxn modelId="{FF715E24-AF33-4169-884E-983D4BB4142F}" type="presOf" srcId="{96FFC329-9AA2-4B6C-A33C-C8C2231AB9D7}" destId="{634C37DD-0BC9-4FF4-8482-4D08092099BD}" srcOrd="0" destOrd="0" presId="urn:microsoft.com/office/officeart/2016/7/layout/RepeatingBendingProcessNew"/>
    <dgm:cxn modelId="{BFA81641-20BB-4BE1-803E-1A892E504DBB}" type="presOf" srcId="{9B09784E-3A01-424F-9E34-B334830C2428}" destId="{B0F9DF22-0094-4A54-A040-D5FD0EA2D7EE}" srcOrd="0" destOrd="0" presId="urn:microsoft.com/office/officeart/2016/7/layout/RepeatingBendingProcessNew"/>
    <dgm:cxn modelId="{597CF445-DC79-400C-B84A-B8DCABA19688}" type="presOf" srcId="{EC050CBB-88A7-4663-AE86-7FF17C507B9A}" destId="{9661DA1F-5EEC-4BE4-A845-43DF8A9360C7}" srcOrd="0" destOrd="0" presId="urn:microsoft.com/office/officeart/2016/7/layout/RepeatingBendingProcessNew"/>
    <dgm:cxn modelId="{4364C268-8012-4668-AB12-5FE7914AA683}" type="presOf" srcId="{C47195CF-6F04-4546-8C9A-819521B3AFA5}" destId="{8774271E-4598-411C-AC8D-279274550C3B}" srcOrd="0" destOrd="0" presId="urn:microsoft.com/office/officeart/2016/7/layout/RepeatingBendingProcessNew"/>
    <dgm:cxn modelId="{DD6E166A-0823-4B1A-A7DF-111CEDDCE1BA}" srcId="{9B09784E-3A01-424F-9E34-B334830C2428}" destId="{BDE5FC8A-3F98-422B-86CD-A5C4FD983127}" srcOrd="2" destOrd="0" parTransId="{26078DF4-58F2-4211-A63A-731132E767F4}" sibTransId="{716E6DEC-4B67-47D1-8B15-9C409E532DE0}"/>
    <dgm:cxn modelId="{15AD276B-28FB-47AB-A65C-BC568AEA2149}" type="presOf" srcId="{9EDBBDD0-3FDF-4A12-9181-5211E57F73B8}" destId="{EABE4B71-4B03-4E33-9667-9FA40325E129}" srcOrd="0" destOrd="0" presId="urn:microsoft.com/office/officeart/2016/7/layout/RepeatingBendingProcessNew"/>
    <dgm:cxn modelId="{C034046D-4571-464E-A79A-B6EFF375F8F7}" srcId="{9B09784E-3A01-424F-9E34-B334830C2428}" destId="{4C88CDF1-ABFA-4204-B60D-6BDB3B4ECBFF}" srcOrd="1" destOrd="0" parTransId="{80EAF3BB-43D6-4AF8-9A94-4CBE7979C0A6}" sibTransId="{29B752DC-BA36-4191-A44E-0CB3BBB505BD}"/>
    <dgm:cxn modelId="{19FC8D72-E6C1-4E72-A4E5-DEAC197A3335}" type="presOf" srcId="{EC050CBB-88A7-4663-AE86-7FF17C507B9A}" destId="{3B21321B-F98B-4E8C-A0F4-6F8272864106}" srcOrd="1" destOrd="0" presId="urn:microsoft.com/office/officeart/2016/7/layout/RepeatingBendingProcessNew"/>
    <dgm:cxn modelId="{7ABA7685-BF83-4859-9840-8A2E91503A1B}" type="presOf" srcId="{4C88CDF1-ABFA-4204-B60D-6BDB3B4ECBFF}" destId="{B828935C-859C-4A6E-BE65-908E7359F60F}" srcOrd="0" destOrd="0" presId="urn:microsoft.com/office/officeart/2016/7/layout/RepeatingBendingProcessNew"/>
    <dgm:cxn modelId="{D6C4B48B-4AAF-4A86-8893-ACEA62B69E03}" srcId="{9B09784E-3A01-424F-9E34-B334830C2428}" destId="{9EDBBDD0-3FDF-4A12-9181-5211E57F73B8}" srcOrd="3" destOrd="0" parTransId="{68ECA2E0-EA08-4BAE-AC9C-9C8343D0DCD8}" sibTransId="{83E64082-F7AB-4B45-AE02-47C3F7461233}"/>
    <dgm:cxn modelId="{FC8B398E-7EE3-45C1-A2DC-105E78060B1F}" type="presOf" srcId="{716E6DEC-4B67-47D1-8B15-9C409E532DE0}" destId="{E0FECA2F-A03F-47E1-9BA7-4E877FD18668}" srcOrd="0" destOrd="0" presId="urn:microsoft.com/office/officeart/2016/7/layout/RepeatingBendingProcessNew"/>
    <dgm:cxn modelId="{CB917B99-4F2C-44DB-AF06-4D542B58D27F}" srcId="{9B09784E-3A01-424F-9E34-B334830C2428}" destId="{5CF767DC-4D6B-483D-9380-9A89BC042864}" srcOrd="4" destOrd="0" parTransId="{50F6555B-C5E2-4955-B856-CADAE699585F}" sibTransId="{C47195CF-6F04-4546-8C9A-819521B3AFA5}"/>
    <dgm:cxn modelId="{A3ABF39F-5DAF-4B95-B78C-3090BFECC3A7}" type="presOf" srcId="{716E6DEC-4B67-47D1-8B15-9C409E532DE0}" destId="{9147E610-FDB3-4565-BAF3-98CEEB0B48A1}" srcOrd="1" destOrd="0" presId="urn:microsoft.com/office/officeart/2016/7/layout/RepeatingBendingProcessNew"/>
    <dgm:cxn modelId="{3EEA18AE-9184-4E47-B75E-D7B236B27645}" type="presOf" srcId="{BDE5FC8A-3F98-422B-86CD-A5C4FD983127}" destId="{E6963183-0A7D-4B51-AE20-7F3F2B4433FC}" srcOrd="0" destOrd="0" presId="urn:microsoft.com/office/officeart/2016/7/layout/RepeatingBendingProcessNew"/>
    <dgm:cxn modelId="{AD9C8AAE-9250-42BE-B101-BD941B4A1CA8}" srcId="{9B09784E-3A01-424F-9E34-B334830C2428}" destId="{96FFC329-9AA2-4B6C-A33C-C8C2231AB9D7}" srcOrd="0" destOrd="0" parTransId="{F0B4AD73-C0DF-4799-BA1E-0C49B7CF5068}" sibTransId="{EC050CBB-88A7-4663-AE86-7FF17C507B9A}"/>
    <dgm:cxn modelId="{C9C025B2-6F3D-4141-8968-DF3309638E26}" type="presOf" srcId="{83E64082-F7AB-4B45-AE02-47C3F7461233}" destId="{E395C1BD-2A7E-4793-9882-627A66070CDE}" srcOrd="0" destOrd="0" presId="urn:microsoft.com/office/officeart/2016/7/layout/RepeatingBendingProcessNew"/>
    <dgm:cxn modelId="{461942C2-C2AB-49CE-8423-7804B49A3130}" type="presOf" srcId="{29B752DC-BA36-4191-A44E-0CB3BBB505BD}" destId="{223F2343-AC4C-4E1D-AD58-2993D1BBBF0A}" srcOrd="0" destOrd="0" presId="urn:microsoft.com/office/officeart/2016/7/layout/RepeatingBendingProcessNew"/>
    <dgm:cxn modelId="{9F780ED1-C1B0-434D-91F4-D460727145CA}" type="presOf" srcId="{C47195CF-6F04-4546-8C9A-819521B3AFA5}" destId="{E5DFE417-7D93-4AEF-8427-920EE12E97BC}" srcOrd="1" destOrd="0" presId="urn:microsoft.com/office/officeart/2016/7/layout/RepeatingBendingProcessNew"/>
    <dgm:cxn modelId="{DE212DDE-5B41-4941-94BA-96971B97FEF4}" srcId="{9B09784E-3A01-424F-9E34-B334830C2428}" destId="{0D1E5BFF-7571-49D2-8887-C65A64E0312A}" srcOrd="5" destOrd="0" parTransId="{E7585AA5-EF47-45AB-A27D-D693065CB9F7}" sibTransId="{54F30DD2-AEA5-446C-B351-B9CD84633A35}"/>
    <dgm:cxn modelId="{403D8DF6-EB1E-4FF0-A339-43F1507523FF}" type="presOf" srcId="{29B752DC-BA36-4191-A44E-0CB3BBB505BD}" destId="{BB93849E-0BA1-44E3-809B-D6D9B3BF3757}" srcOrd="1" destOrd="0" presId="urn:microsoft.com/office/officeart/2016/7/layout/RepeatingBendingProcessNew"/>
    <dgm:cxn modelId="{2C13FEF9-5343-46AA-9D27-C7411B8E888E}" type="presOf" srcId="{83E64082-F7AB-4B45-AE02-47C3F7461233}" destId="{34847F11-1D5B-4093-BD5A-C03C3B40E2A0}" srcOrd="1" destOrd="0" presId="urn:microsoft.com/office/officeart/2016/7/layout/RepeatingBendingProcessNew"/>
    <dgm:cxn modelId="{52E946FC-ED38-498C-820B-CDF44372E9AA}" type="presOf" srcId="{0D1E5BFF-7571-49D2-8887-C65A64E0312A}" destId="{3CE40FAB-F1E7-44F3-BF2B-F4B2A8C1A6B2}" srcOrd="0" destOrd="0" presId="urn:microsoft.com/office/officeart/2016/7/layout/RepeatingBendingProcessNew"/>
    <dgm:cxn modelId="{64C053A1-61F2-4B83-8EA1-87BD6D93744E}" type="presParOf" srcId="{B0F9DF22-0094-4A54-A040-D5FD0EA2D7EE}" destId="{634C37DD-0BC9-4FF4-8482-4D08092099BD}" srcOrd="0" destOrd="0" presId="urn:microsoft.com/office/officeart/2016/7/layout/RepeatingBendingProcessNew"/>
    <dgm:cxn modelId="{78B689AB-9869-4DD2-901F-1DFD931E876D}" type="presParOf" srcId="{B0F9DF22-0094-4A54-A040-D5FD0EA2D7EE}" destId="{9661DA1F-5EEC-4BE4-A845-43DF8A9360C7}" srcOrd="1" destOrd="0" presId="urn:microsoft.com/office/officeart/2016/7/layout/RepeatingBendingProcessNew"/>
    <dgm:cxn modelId="{685BF20A-2356-4884-ABCA-1B583CA64310}" type="presParOf" srcId="{9661DA1F-5EEC-4BE4-A845-43DF8A9360C7}" destId="{3B21321B-F98B-4E8C-A0F4-6F8272864106}" srcOrd="0" destOrd="0" presId="urn:microsoft.com/office/officeart/2016/7/layout/RepeatingBendingProcessNew"/>
    <dgm:cxn modelId="{FE6CCF2F-869F-4530-9FA8-92453E9B4CF8}" type="presParOf" srcId="{B0F9DF22-0094-4A54-A040-D5FD0EA2D7EE}" destId="{B828935C-859C-4A6E-BE65-908E7359F60F}" srcOrd="2" destOrd="0" presId="urn:microsoft.com/office/officeart/2016/7/layout/RepeatingBendingProcessNew"/>
    <dgm:cxn modelId="{106520F4-AD79-477B-800B-75EEEF4871A6}" type="presParOf" srcId="{B0F9DF22-0094-4A54-A040-D5FD0EA2D7EE}" destId="{223F2343-AC4C-4E1D-AD58-2993D1BBBF0A}" srcOrd="3" destOrd="0" presId="urn:microsoft.com/office/officeart/2016/7/layout/RepeatingBendingProcessNew"/>
    <dgm:cxn modelId="{BB83FE99-10FA-42EF-B6B9-157CCEF97F26}" type="presParOf" srcId="{223F2343-AC4C-4E1D-AD58-2993D1BBBF0A}" destId="{BB93849E-0BA1-44E3-809B-D6D9B3BF3757}" srcOrd="0" destOrd="0" presId="urn:microsoft.com/office/officeart/2016/7/layout/RepeatingBendingProcessNew"/>
    <dgm:cxn modelId="{9EDE66F4-0C10-45C3-AD6F-320F81E0F7F9}" type="presParOf" srcId="{B0F9DF22-0094-4A54-A040-D5FD0EA2D7EE}" destId="{E6963183-0A7D-4B51-AE20-7F3F2B4433FC}" srcOrd="4" destOrd="0" presId="urn:microsoft.com/office/officeart/2016/7/layout/RepeatingBendingProcessNew"/>
    <dgm:cxn modelId="{8D68EEC0-59CB-40B9-8C16-AFA340974680}" type="presParOf" srcId="{B0F9DF22-0094-4A54-A040-D5FD0EA2D7EE}" destId="{E0FECA2F-A03F-47E1-9BA7-4E877FD18668}" srcOrd="5" destOrd="0" presId="urn:microsoft.com/office/officeart/2016/7/layout/RepeatingBendingProcessNew"/>
    <dgm:cxn modelId="{8ED7DB0A-EDA0-481C-A6FC-96598742635E}" type="presParOf" srcId="{E0FECA2F-A03F-47E1-9BA7-4E877FD18668}" destId="{9147E610-FDB3-4565-BAF3-98CEEB0B48A1}" srcOrd="0" destOrd="0" presId="urn:microsoft.com/office/officeart/2016/7/layout/RepeatingBendingProcessNew"/>
    <dgm:cxn modelId="{1460F3E8-24E0-4AA7-9E40-52A432B4475D}" type="presParOf" srcId="{B0F9DF22-0094-4A54-A040-D5FD0EA2D7EE}" destId="{EABE4B71-4B03-4E33-9667-9FA40325E129}" srcOrd="6" destOrd="0" presId="urn:microsoft.com/office/officeart/2016/7/layout/RepeatingBendingProcessNew"/>
    <dgm:cxn modelId="{9FD8C954-B25B-45A4-AC27-6B127D28B332}" type="presParOf" srcId="{B0F9DF22-0094-4A54-A040-D5FD0EA2D7EE}" destId="{E395C1BD-2A7E-4793-9882-627A66070CDE}" srcOrd="7" destOrd="0" presId="urn:microsoft.com/office/officeart/2016/7/layout/RepeatingBendingProcessNew"/>
    <dgm:cxn modelId="{F2FFEFCD-F7D7-49E3-B91D-64EE34D94DFD}" type="presParOf" srcId="{E395C1BD-2A7E-4793-9882-627A66070CDE}" destId="{34847F11-1D5B-4093-BD5A-C03C3B40E2A0}" srcOrd="0" destOrd="0" presId="urn:microsoft.com/office/officeart/2016/7/layout/RepeatingBendingProcessNew"/>
    <dgm:cxn modelId="{C78C931E-6399-4B0A-9C6C-564310FDAC6B}" type="presParOf" srcId="{B0F9DF22-0094-4A54-A040-D5FD0EA2D7EE}" destId="{D614C7E6-3AF7-408C-83F9-7FB1452DE317}" srcOrd="8" destOrd="0" presId="urn:microsoft.com/office/officeart/2016/7/layout/RepeatingBendingProcessNew"/>
    <dgm:cxn modelId="{CB9CEDBE-3378-4717-B604-CC9CB895AF47}" type="presParOf" srcId="{B0F9DF22-0094-4A54-A040-D5FD0EA2D7EE}" destId="{8774271E-4598-411C-AC8D-279274550C3B}" srcOrd="9" destOrd="0" presId="urn:microsoft.com/office/officeart/2016/7/layout/RepeatingBendingProcessNew"/>
    <dgm:cxn modelId="{70EAD447-1A3F-4CC0-83A2-F565B7A68AAC}" type="presParOf" srcId="{8774271E-4598-411C-AC8D-279274550C3B}" destId="{E5DFE417-7D93-4AEF-8427-920EE12E97BC}" srcOrd="0" destOrd="0" presId="urn:microsoft.com/office/officeart/2016/7/layout/RepeatingBendingProcessNew"/>
    <dgm:cxn modelId="{229E1399-9B25-41E4-878E-FEC3A536D127}" type="presParOf" srcId="{B0F9DF22-0094-4A54-A040-D5FD0EA2D7EE}" destId="{3CE40FAB-F1E7-44F3-BF2B-F4B2A8C1A6B2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1DA1F-5EEC-4BE4-A845-43DF8A9360C7}">
      <dsp:nvSpPr>
        <dsp:cNvPr id="0" name=""/>
        <dsp:cNvSpPr/>
      </dsp:nvSpPr>
      <dsp:spPr>
        <a:xfrm>
          <a:off x="3245162" y="785570"/>
          <a:ext cx="6029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2951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30799" y="828119"/>
        <a:ext cx="31677" cy="6341"/>
      </dsp:txXfrm>
    </dsp:sp>
    <dsp:sp modelId="{634C37DD-0BC9-4FF4-8482-4D08092099BD}">
      <dsp:nvSpPr>
        <dsp:cNvPr id="0" name=""/>
        <dsp:cNvSpPr/>
      </dsp:nvSpPr>
      <dsp:spPr>
        <a:xfrm>
          <a:off x="492391" y="4919"/>
          <a:ext cx="2754571" cy="16527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976" tIns="141681" rIns="134976" bIns="14168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Drill Ex 7:8, 6.5 Stage</a:t>
          </a:r>
          <a:r>
            <a:rPr lang="en-US" sz="1600" kern="1200" dirty="0"/>
            <a:t>:</a:t>
          </a:r>
          <a:br>
            <a:rPr lang="en-US" sz="1600" kern="1200" dirty="0"/>
          </a:br>
          <a:r>
            <a:rPr lang="en-US" sz="1600" kern="1200" dirty="0"/>
            <a:t>  ✔️ Trusted performance</a:t>
          </a:r>
          <a:br>
            <a:rPr lang="en-US" sz="1600" kern="1200" dirty="0"/>
          </a:br>
          <a:r>
            <a:rPr lang="en-US" sz="1600" kern="1200" dirty="0"/>
            <a:t>  ✔️ High torque output</a:t>
          </a:r>
          <a:br>
            <a:rPr lang="en-US" sz="1600" kern="1200" dirty="0"/>
          </a:br>
          <a:r>
            <a:rPr lang="en-US" sz="1600" kern="1200" dirty="0"/>
            <a:t>  ⚠️ Slightly higher elastomer sensitivity</a:t>
          </a:r>
        </a:p>
      </dsp:txBody>
      <dsp:txXfrm>
        <a:off x="492391" y="4919"/>
        <a:ext cx="2754571" cy="1652742"/>
      </dsp:txXfrm>
    </dsp:sp>
    <dsp:sp modelId="{223F2343-AC4C-4E1D-AD58-2993D1BBBF0A}">
      <dsp:nvSpPr>
        <dsp:cNvPr id="0" name=""/>
        <dsp:cNvSpPr/>
      </dsp:nvSpPr>
      <dsp:spPr>
        <a:xfrm>
          <a:off x="6633285" y="785570"/>
          <a:ext cx="6029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2951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18922" y="828119"/>
        <a:ext cx="31677" cy="6341"/>
      </dsp:txXfrm>
    </dsp:sp>
    <dsp:sp modelId="{B828935C-859C-4A6E-BE65-908E7359F60F}">
      <dsp:nvSpPr>
        <dsp:cNvPr id="0" name=""/>
        <dsp:cNvSpPr/>
      </dsp:nvSpPr>
      <dsp:spPr>
        <a:xfrm>
          <a:off x="3880514" y="4919"/>
          <a:ext cx="2754571" cy="16527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976" tIns="141681" rIns="134976" bIns="1416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Drill Ex 7:8, 6.5 Stage</a:t>
          </a:r>
          <a:r>
            <a:rPr lang="en-US" sz="1500" kern="1200" dirty="0"/>
            <a:t>:</a:t>
          </a:r>
          <a:br>
            <a:rPr lang="en-US" sz="1500" kern="1200" dirty="0"/>
          </a:br>
          <a:r>
            <a:rPr lang="en-US" sz="1500" kern="1200" dirty="0"/>
            <a:t>  ✔️ Strong torque and directional response</a:t>
          </a:r>
          <a:br>
            <a:rPr lang="en-US" sz="1500" kern="1200" dirty="0"/>
          </a:br>
          <a:r>
            <a:rPr lang="en-US" sz="1500" kern="1200" dirty="0"/>
            <a:t>  ✔️ Higher elastomer stability</a:t>
          </a:r>
          <a:br>
            <a:rPr lang="en-US" sz="1500" kern="1200" dirty="0"/>
          </a:br>
          <a:r>
            <a:rPr lang="en-US" sz="1500" kern="1200" dirty="0"/>
            <a:t>  ⚠️ Slightly higher cost (typically)</a:t>
          </a:r>
        </a:p>
      </dsp:txBody>
      <dsp:txXfrm>
        <a:off x="3880514" y="4919"/>
        <a:ext cx="2754571" cy="1652742"/>
      </dsp:txXfrm>
    </dsp:sp>
    <dsp:sp modelId="{E0FECA2F-A03F-47E1-9BA7-4E877FD18668}">
      <dsp:nvSpPr>
        <dsp:cNvPr id="0" name=""/>
        <dsp:cNvSpPr/>
      </dsp:nvSpPr>
      <dsp:spPr>
        <a:xfrm>
          <a:off x="1869676" y="1655862"/>
          <a:ext cx="6776246" cy="602951"/>
        </a:xfrm>
        <a:custGeom>
          <a:avLst/>
          <a:gdLst/>
          <a:ahLst/>
          <a:cxnLst/>
          <a:rect l="0" t="0" r="0" b="0"/>
          <a:pathLst>
            <a:path>
              <a:moveTo>
                <a:pt x="6776246" y="0"/>
              </a:moveTo>
              <a:lnTo>
                <a:pt x="6776246" y="318575"/>
              </a:lnTo>
              <a:lnTo>
                <a:pt x="0" y="318575"/>
              </a:lnTo>
              <a:lnTo>
                <a:pt x="0" y="6029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87655" y="1954167"/>
        <a:ext cx="340289" cy="6341"/>
      </dsp:txXfrm>
    </dsp:sp>
    <dsp:sp modelId="{E6963183-0A7D-4B51-AE20-7F3F2B4433FC}">
      <dsp:nvSpPr>
        <dsp:cNvPr id="0" name=""/>
        <dsp:cNvSpPr/>
      </dsp:nvSpPr>
      <dsp:spPr>
        <a:xfrm>
          <a:off x="7268637" y="4919"/>
          <a:ext cx="2754571" cy="165274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976" tIns="141681" rIns="134976" bIns="14168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Recommendation:</a:t>
          </a:r>
          <a:endParaRPr lang="en-US" sz="2000" kern="1200"/>
        </a:p>
      </dsp:txBody>
      <dsp:txXfrm>
        <a:off x="7268637" y="4919"/>
        <a:ext cx="2754571" cy="1652742"/>
      </dsp:txXfrm>
    </dsp:sp>
    <dsp:sp modelId="{E395C1BD-2A7E-4793-9882-627A66070CDE}">
      <dsp:nvSpPr>
        <dsp:cNvPr id="0" name=""/>
        <dsp:cNvSpPr/>
      </dsp:nvSpPr>
      <dsp:spPr>
        <a:xfrm>
          <a:off x="3245162" y="3071865"/>
          <a:ext cx="6029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2951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30799" y="3114414"/>
        <a:ext cx="31677" cy="6341"/>
      </dsp:txXfrm>
    </dsp:sp>
    <dsp:sp modelId="{EABE4B71-4B03-4E33-9667-9FA40325E129}">
      <dsp:nvSpPr>
        <dsp:cNvPr id="0" name=""/>
        <dsp:cNvSpPr/>
      </dsp:nvSpPr>
      <dsp:spPr>
        <a:xfrm>
          <a:off x="492391" y="2291213"/>
          <a:ext cx="2754571" cy="16527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976" tIns="141681" rIns="134976" bIns="14168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For </a:t>
          </a:r>
          <a:r>
            <a:rPr lang="en-US" sz="2000" b="1" kern="1200"/>
            <a:t>thermal / extended runs</a:t>
          </a:r>
          <a:r>
            <a:rPr lang="en-US" sz="2000" kern="1200"/>
            <a:t>, </a:t>
          </a:r>
          <a:r>
            <a:rPr lang="en-US" sz="2000" b="1" kern="1200"/>
            <a:t>Radius</a:t>
          </a:r>
          <a:r>
            <a:rPr lang="en-US" sz="2000" kern="1200"/>
            <a:t> offers a safer margin.</a:t>
          </a:r>
        </a:p>
      </dsp:txBody>
      <dsp:txXfrm>
        <a:off x="492391" y="2291213"/>
        <a:ext cx="2754571" cy="1652742"/>
      </dsp:txXfrm>
    </dsp:sp>
    <dsp:sp modelId="{8774271E-4598-411C-AC8D-279274550C3B}">
      <dsp:nvSpPr>
        <dsp:cNvPr id="0" name=""/>
        <dsp:cNvSpPr/>
      </dsp:nvSpPr>
      <dsp:spPr>
        <a:xfrm>
          <a:off x="6633285" y="3071865"/>
          <a:ext cx="6029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2951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18922" y="3114414"/>
        <a:ext cx="31677" cy="6341"/>
      </dsp:txXfrm>
    </dsp:sp>
    <dsp:sp modelId="{D614C7E6-3AF7-408C-83F9-7FB1452DE317}">
      <dsp:nvSpPr>
        <dsp:cNvPr id="0" name=""/>
        <dsp:cNvSpPr/>
      </dsp:nvSpPr>
      <dsp:spPr>
        <a:xfrm>
          <a:off x="3880514" y="2291213"/>
          <a:ext cx="2754571" cy="165274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976" tIns="141681" rIns="134976" bIns="14168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For </a:t>
          </a:r>
          <a:r>
            <a:rPr lang="en-US" sz="2000" b="1" kern="1200"/>
            <a:t>WOB-focused or vertical high-load drilling</a:t>
          </a:r>
          <a:r>
            <a:rPr lang="en-US" sz="2000" kern="1200"/>
            <a:t>, </a:t>
          </a:r>
          <a:r>
            <a:rPr lang="en-US" sz="2000" b="1" kern="1200"/>
            <a:t>Titan</a:t>
          </a:r>
          <a:r>
            <a:rPr lang="en-US" sz="2000" kern="1200"/>
            <a:t> delivers robust torque.</a:t>
          </a:r>
        </a:p>
      </dsp:txBody>
      <dsp:txXfrm>
        <a:off x="3880514" y="2291213"/>
        <a:ext cx="2754571" cy="1652742"/>
      </dsp:txXfrm>
    </dsp:sp>
    <dsp:sp modelId="{3CE40FAB-F1E7-44F3-BF2B-F4B2A8C1A6B2}">
      <dsp:nvSpPr>
        <dsp:cNvPr id="0" name=""/>
        <dsp:cNvSpPr/>
      </dsp:nvSpPr>
      <dsp:spPr>
        <a:xfrm>
          <a:off x="7268637" y="2291213"/>
          <a:ext cx="2754571" cy="16527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976" tIns="141681" rIns="134976" bIns="14168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Choose based on </a:t>
          </a:r>
          <a:r>
            <a:rPr lang="en-US" sz="2000" b="1" kern="1200"/>
            <a:t>well profile, temperature, and steering system compatibility</a:t>
          </a:r>
          <a:r>
            <a:rPr lang="en-US" sz="2000" kern="1200"/>
            <a:t>.</a:t>
          </a:r>
        </a:p>
      </dsp:txBody>
      <dsp:txXfrm>
        <a:off x="7268637" y="2291213"/>
        <a:ext cx="2754571" cy="1652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59475-81EA-48A0-A429-B9DDA102F6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C8CA2-21A1-4D6D-943C-220372F5D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67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E4CD2-9B6E-C5A3-1071-18C3CB32D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9855E9-8887-76D6-B897-0729A3C5C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4AE2A-DD9B-D0FE-551F-A406A195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77AF6-222B-E7E4-999F-0563F709E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931A0-4BDE-BC99-CA54-ABD1DB56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5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E7C32-E82A-98A5-CEB2-B2133F36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CD813-A34B-8FAB-4840-4ACDED739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4801A-BE62-6DC9-56CE-28CF1416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AE77F-3C43-205D-0ED4-630B8EE8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F931F-4D3E-354C-F7E8-450ECF26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F3B171-479B-5667-2BAB-822F10F29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94D2F6-2928-8788-ECC2-D3342556F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8E3AA-30DF-23AA-5081-001A3F59A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7BF45-D723-E611-09A6-84E11ADDA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05B31-37CE-2AC3-BBB6-2E0765AFA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97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CB834-0DC1-25C2-A811-076F7FCCE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92BF4-998B-204A-0987-8A46AC39C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B43D6-1234-3EAD-D51F-1F869978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A0CCC-2459-3D40-A023-FD08647FF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8C8F2-3D76-FAC6-04D3-D23B474D2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0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8869-F9A1-91A8-C9C6-1E35EE8D2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83A7B-1666-FF51-8164-280E77CFF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75296D-0EB2-D2B7-28B1-3A063A4F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13050-934F-D119-6BC4-4DD45764F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EED4D-8BBB-CAB1-7F7E-F67CBBD0A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2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53FD2-AD69-07FF-EB63-CD3A4ACEB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BB231-C12C-A4F0-B3BF-FEBE221E7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0276E-EB5A-62D2-C569-B128DF672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16959-EB2D-3C46-F4E7-A90258E5B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4520F2-6969-BB12-3830-9090565F4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6A525-C9EC-81F6-616E-138B29BCA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6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462AD-569B-D150-519B-2BD788625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4F6CFB-10EE-859A-4055-99A44CABE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DE6C1-091F-6FE5-BF85-CE98D328B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4EF4A2-28EB-F994-76BF-0EB11C39D8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9F5AAE-0AEF-2374-830E-4034FBEB86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02330E-3122-8E80-A233-A6A49282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5E0A68-4A9E-C1E4-34A0-D3C4E467C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1EF5CF-64D8-55E1-1907-EC90C6896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8B19-B2C9-731B-762C-5F7E4546C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B69FEB-278C-1674-2B24-B08963482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7FD34-D264-9FF1-DF41-A86F3C6B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C69A7D-314E-FA51-1637-F9F6996EC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58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B0C603-7AAB-DDB6-5B13-0B9FABB22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6B177C-706A-25E1-F44F-3B72277D2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B8133C-5241-C304-0E35-BDDBB7A7C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75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84E5D-E2BE-E3F4-D6E4-B2FE2070D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6B0A1-669E-F660-E8B1-F86AD0EF3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05B165-58FF-86CE-D375-006875E23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047BF-F522-B8A0-6551-F1123D485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C3CA6-3DEA-1955-C48D-27E351094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DC768-EF26-BF29-E27F-23EB6F342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3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18071-0068-C76B-0B79-ACE1E9C3F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28BD45-4335-5415-697C-E55BC429D5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CE40FD-B4DE-C686-0EE2-8F1076107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9CDD9-747A-1862-1CC6-980AE9333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410F1-1D0D-D1F5-3246-AABE028CB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14B02-5164-59BE-D985-F947C03D7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9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D26E4-DB8E-189F-01FB-CAF1C7056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543B2-251B-8142-6F85-9B7552F05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63BAF-A9CC-4C4D-8746-0C18C0C9AB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6612B-4F9A-4443-92F6-66AC3E9137E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57D95-C437-3C57-A001-4C6DFC54B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ABAAB-5B31-3A7C-C670-AA1C202F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3C42C8-BB8B-406A-BB6A-25586970C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9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93C80-D2D7-9E00-236A-C1483C353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086" y="1072240"/>
            <a:ext cx="6008913" cy="794655"/>
          </a:xfrm>
          <a:noFill/>
        </p:spPr>
        <p:txBody>
          <a:bodyPr>
            <a:normAutofit fontScale="90000"/>
          </a:bodyPr>
          <a:lstStyle/>
          <a:p>
            <a:r>
              <a:rPr lang="en-US" sz="4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Welcome to the </a:t>
            </a:r>
            <a:br>
              <a:rPr lang="en-US" sz="4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4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9 5/8” </a:t>
            </a:r>
            <a:r>
              <a:rPr lang="en-US" sz="4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Drillex</a:t>
            </a:r>
            <a:r>
              <a:rPr lang="en-US" sz="4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Mud </a:t>
            </a:r>
            <a:br>
              <a:rPr lang="en-US" sz="4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4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Motor Services</a:t>
            </a:r>
          </a:p>
        </p:txBody>
      </p:sp>
    </p:spTree>
    <p:extLst>
      <p:ext uri="{BB962C8B-B14F-4D97-AF65-F5344CB8AC3E}">
        <p14:creationId xmlns:p14="http://schemas.microsoft.com/office/powerpoint/2010/main" val="1313329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0885D8-F1AA-5144-4830-A6EB6D9BF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99855D-B6FF-33DF-7270-0E330E0C7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chemeClr val="bg1"/>
                </a:solidFill>
                <a:latin typeface="Algerian" panose="04020705040A02060702" pitchFamily="82" charset="0"/>
              </a:rPr>
              <a:t>Key Risks &amp; Mitigations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14B243A-9DD1-1057-4AD0-5E3403C62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009869"/>
              </p:ext>
            </p:extLst>
          </p:nvPr>
        </p:nvGraphicFramePr>
        <p:xfrm>
          <a:off x="432225" y="1785793"/>
          <a:ext cx="11327551" cy="4000364"/>
        </p:xfrm>
        <a:graphic>
          <a:graphicData uri="http://schemas.openxmlformats.org/drawingml/2006/table">
            <a:tbl>
              <a:tblPr/>
              <a:tblGrid>
                <a:gridCol w="3360091">
                  <a:extLst>
                    <a:ext uri="{9D8B030D-6E8A-4147-A177-3AD203B41FA5}">
                      <a16:colId xmlns:a16="http://schemas.microsoft.com/office/drawing/2014/main" val="1482090091"/>
                    </a:ext>
                  </a:extLst>
                </a:gridCol>
                <a:gridCol w="3964832">
                  <a:extLst>
                    <a:ext uri="{9D8B030D-6E8A-4147-A177-3AD203B41FA5}">
                      <a16:colId xmlns:a16="http://schemas.microsoft.com/office/drawing/2014/main" val="554183710"/>
                    </a:ext>
                  </a:extLst>
                </a:gridCol>
                <a:gridCol w="4002628">
                  <a:extLst>
                    <a:ext uri="{9D8B030D-6E8A-4147-A177-3AD203B41FA5}">
                      <a16:colId xmlns:a16="http://schemas.microsoft.com/office/drawing/2014/main" val="1333202912"/>
                    </a:ext>
                  </a:extLst>
                </a:gridCol>
              </a:tblGrid>
              <a:tr h="59869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700" b="1"/>
                        <a:t>Risk</a:t>
                      </a:r>
                      <a:endParaRPr lang="en-US" sz="2700"/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700" b="1" dirty="0"/>
                        <a:t>Drill Ex</a:t>
                      </a:r>
                      <a:endParaRPr lang="en-US" sz="2700" dirty="0"/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700" b="1" dirty="0"/>
                        <a:t>Drill Ex</a:t>
                      </a:r>
                      <a:endParaRPr lang="en-US" sz="2700" dirty="0"/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06846"/>
                  </a:ext>
                </a:extLst>
              </a:tr>
              <a:tr h="5986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 b="1"/>
                        <a:t>Elastomer Swelling</a:t>
                      </a:r>
                      <a:endParaRPr lang="en-US" sz="2700" b="1" dirty="0"/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/>
                        <a:t>Medium (if NBR used)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/>
                        <a:t>Low (proprietary blends)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612531"/>
                  </a:ext>
                </a:extLst>
              </a:tr>
              <a:tr h="5986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 b="1"/>
                        <a:t>Seal Fatigue</a:t>
                      </a:r>
                      <a:endParaRPr lang="en-US" sz="2700" b="1" dirty="0"/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/>
                        <a:t>Moderate under high </a:t>
                      </a:r>
                      <a:r>
                        <a:rPr lang="el-GR" sz="2700"/>
                        <a:t>Δ</a:t>
                      </a:r>
                      <a:r>
                        <a:rPr lang="en-US" sz="2700"/>
                        <a:t>P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/>
                        <a:t>Low to moderate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041089"/>
                  </a:ext>
                </a:extLst>
              </a:tr>
              <a:tr h="5986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 b="1"/>
                        <a:t>Torque Stall</a:t>
                      </a:r>
                      <a:endParaRPr lang="en-US" sz="2700" b="1" dirty="0"/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/>
                        <a:t>At ~1100 psi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/>
                        <a:t>Slightly lower threshold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254758"/>
                  </a:ext>
                </a:extLst>
              </a:tr>
              <a:tr h="5986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 b="1"/>
                        <a:t>Wear / Erosion</a:t>
                      </a:r>
                      <a:endParaRPr lang="en-US" sz="2700" b="1" dirty="0"/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/>
                        <a:t>Requires clean fluid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/>
                        <a:t>Same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6301299"/>
                  </a:ext>
                </a:extLst>
              </a:tr>
              <a:tr h="10068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 b="1" dirty="0"/>
                        <a:t>Length Constraints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 dirty="0"/>
                        <a:t>Watch for rig clearance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700" dirty="0"/>
                        <a:t>Slightly shorter in some builds</a:t>
                      </a:r>
                    </a:p>
                  </a:txBody>
                  <a:tcPr marL="136067" marR="136067" marT="68033" marB="680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704251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F56A74F-09A7-CBB9-16DC-89C6C3A12312}"/>
              </a:ext>
            </a:extLst>
          </p:cNvPr>
          <p:cNvSpPr txBox="1"/>
          <p:nvPr/>
        </p:nvSpPr>
        <p:spPr>
          <a:xfrm>
            <a:off x="432224" y="5786157"/>
            <a:ext cx="113275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u="sng" dirty="0"/>
              <a:t>Mitigation:</a:t>
            </a:r>
            <a:r>
              <a:rPr lang="en-US" sz="2400" i="1" dirty="0"/>
              <a:t> </a:t>
            </a:r>
            <a:r>
              <a:rPr lang="en-US" sz="2400" dirty="0"/>
              <a:t>Use temperature-rated stators, monitor MWD torque/RPM, avoid solids buildup, and manage flow rates.</a:t>
            </a:r>
          </a:p>
        </p:txBody>
      </p:sp>
    </p:spTree>
    <p:extLst>
      <p:ext uri="{BB962C8B-B14F-4D97-AF65-F5344CB8AC3E}">
        <p14:creationId xmlns:p14="http://schemas.microsoft.com/office/powerpoint/2010/main" val="2286971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5F4A2D-3692-9DAD-FBDB-5490A7957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022452-D110-50E4-F530-DEB348B5B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Summary &amp; Recommendations</a:t>
            </a:r>
          </a:p>
        </p:txBody>
      </p:sp>
      <p:sp>
        <p:nvSpPr>
          <p:cNvPr id="6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" name="TextBox 6">
            <a:extLst>
              <a:ext uri="{FF2B5EF4-FFF2-40B4-BE49-F238E27FC236}">
                <a16:creationId xmlns:a16="http://schemas.microsoft.com/office/drawing/2014/main" id="{C8826375-5F70-F6DD-20AB-230DCACABC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7489991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8455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1"/>
            <a:ext cx="12191990" cy="374259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882BDA7-A362-10AE-25FA-08796A555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558" y="637763"/>
            <a:ext cx="9889797" cy="2874471"/>
          </a:xfrm>
        </p:spPr>
        <p:txBody>
          <a:bodyPr anchor="ctr">
            <a:normAutofit/>
          </a:bodyPr>
          <a:lstStyle/>
          <a:p>
            <a:pPr algn="l"/>
            <a:r>
              <a:rPr 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" panose="02040504050005020304" pitchFamily="18" charset="0"/>
              </a:rPr>
              <a:t>Thank You For Staying With Us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3742597"/>
            <a:ext cx="12191990" cy="31154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909CB96-AABB-2474-8E44-AE5476F4C5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558" y="4307684"/>
            <a:ext cx="9544153" cy="1906846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Have A Nice Day and Work Safe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32F003-FCA6-4CFB-A2EA-308F3AA25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1180" y="41010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7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D94B17-4065-CA61-4403-C26E3536E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9" t="23295" r="3762"/>
          <a:stretch>
            <a:fillRect/>
          </a:stretch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5" y="-1524511"/>
            <a:ext cx="4592270" cy="12192001"/>
          </a:xfrm>
          <a:prstGeom prst="rect">
            <a:avLst/>
          </a:prstGeom>
          <a:gradFill>
            <a:gsLst>
              <a:gs pos="35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E46052-C4A3-86EA-A9E6-B334AFB69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3" y="3091928"/>
            <a:ext cx="9078562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Drill Ex Mud Motor (9 5/8")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83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C91E7-4F77-12C8-9FD5-F942061C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 Ex Mud Motor – 7:8 Lobe, 6.5 Stage Configuration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61DBBE9-56F8-9146-423B-526FAAA22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8535"/>
          </a:xfrm>
        </p:spPr>
        <p:txBody>
          <a:bodyPr>
            <a:normAutofit fontScale="92500" lnSpcReduction="10000"/>
          </a:bodyPr>
          <a:lstStyle/>
          <a:p>
            <a:pPr lvl="0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This technical presentation provides an analysis of </a:t>
            </a:r>
            <a:r>
              <a:rPr lang="en-US" altLang="en-US" sz="2400" b="1" dirty="0">
                <a:latin typeface="Arial" panose="020B0604020202020204" pitchFamily="34" charset="0"/>
              </a:rPr>
              <a:t>Drill Ex </a:t>
            </a:r>
            <a:r>
              <a:rPr lang="en-US" altLang="en-US" sz="2400" dirty="0">
                <a:latin typeface="Arial" panose="020B0604020202020204" pitchFamily="34" charset="0"/>
              </a:rPr>
              <a:t>Mud Motors which is configured with:</a:t>
            </a:r>
          </a:p>
          <a:p>
            <a:pPr lvl="1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b="1" dirty="0">
                <a:latin typeface="Arial" panose="020B0604020202020204" pitchFamily="34" charset="0"/>
              </a:rPr>
              <a:t>7:8 Lobe Ratio</a:t>
            </a:r>
            <a:r>
              <a:rPr lang="en-US" altLang="en-US" sz="2000" dirty="0">
                <a:latin typeface="Arial" panose="020B0604020202020204" pitchFamily="34" charset="0"/>
              </a:rPr>
              <a:t> — optimized for high torque output at reduced rotational speed</a:t>
            </a:r>
          </a:p>
          <a:p>
            <a:pPr lvl="1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b="1" dirty="0">
                <a:latin typeface="Arial" panose="020B0604020202020204" pitchFamily="34" charset="0"/>
              </a:rPr>
              <a:t>6.5-Stage Power Section</a:t>
            </a:r>
            <a:r>
              <a:rPr lang="en-US" altLang="en-US" sz="2000" dirty="0">
                <a:latin typeface="Arial" panose="020B0604020202020204" pitchFamily="34" charset="0"/>
              </a:rPr>
              <a:t> — designed to deliver balanced mechanical performance and differential pressure capacity.</a:t>
            </a:r>
          </a:p>
          <a:p>
            <a:pPr lvl="0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Both motor configurations are engineered for use in </a:t>
            </a:r>
            <a:r>
              <a:rPr lang="en-US" altLang="en-US" sz="2400" b="1" dirty="0">
                <a:latin typeface="Arial" panose="020B0604020202020204" pitchFamily="34" charset="0"/>
              </a:rPr>
              <a:t>9-5/8″ borehole sections</a:t>
            </a:r>
            <a:r>
              <a:rPr lang="en-US" altLang="en-US" sz="2400" dirty="0">
                <a:latin typeface="Arial" panose="020B0604020202020204" pitchFamily="34" charset="0"/>
              </a:rPr>
              <a:t>, typically encountered in surface and intermediate drilling intervals.</a:t>
            </a:r>
          </a:p>
          <a:p>
            <a:pPr lvl="0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The comparison encompasses:</a:t>
            </a:r>
          </a:p>
          <a:p>
            <a:pPr lvl="1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b="1" dirty="0">
                <a:latin typeface="Arial" panose="020B0604020202020204" pitchFamily="34" charset="0"/>
              </a:rPr>
              <a:t>Mechanical architecture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b="1" dirty="0">
                <a:latin typeface="Arial" panose="020B0604020202020204" pitchFamily="34" charset="0"/>
              </a:rPr>
              <a:t>Hydraulic performance envelopes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b="1" dirty="0">
                <a:latin typeface="Arial" panose="020B0604020202020204" pitchFamily="34" charset="0"/>
              </a:rPr>
              <a:t>Directional control suitability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b="1" dirty="0">
                <a:latin typeface="Arial" panose="020B0604020202020204" pitchFamily="34" charset="0"/>
              </a:rPr>
              <a:t>Operational trade-offs and field considerations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0" algn="just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The objective is to support </a:t>
            </a:r>
            <a:r>
              <a:rPr lang="en-US" altLang="en-US" sz="2400" b="1" dirty="0">
                <a:latin typeface="Arial" panose="020B0604020202020204" pitchFamily="34" charset="0"/>
              </a:rPr>
              <a:t>motor selection, application optimization, and performance risk assessment</a:t>
            </a:r>
            <a:r>
              <a:rPr lang="en-US" altLang="en-US" sz="2400" dirty="0">
                <a:latin typeface="Arial" panose="020B0604020202020204" pitchFamily="34" charset="0"/>
              </a:rPr>
              <a:t> for large-diameter borehole operations.</a:t>
            </a:r>
          </a:p>
        </p:txBody>
      </p:sp>
    </p:spTree>
    <p:extLst>
      <p:ext uri="{BB962C8B-B14F-4D97-AF65-F5344CB8AC3E}">
        <p14:creationId xmlns:p14="http://schemas.microsoft.com/office/powerpoint/2010/main" val="410191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0F7B2F-9044-1232-F77A-410891A4B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850030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Overview of 7:8 Lobe, 6.5 Stage Design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452956-8D5A-60DB-7CFF-292638313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961097"/>
              </p:ext>
            </p:extLst>
          </p:nvPr>
        </p:nvGraphicFramePr>
        <p:xfrm>
          <a:off x="432225" y="2259023"/>
          <a:ext cx="11327548" cy="4163586"/>
        </p:xfrm>
        <a:graphic>
          <a:graphicData uri="http://schemas.openxmlformats.org/drawingml/2006/table">
            <a:tbl>
              <a:tblPr>
                <a:solidFill>
                  <a:schemeClr val="bg1">
                    <a:lumMod val="95000"/>
                  </a:schemeClr>
                </a:solidFill>
              </a:tblPr>
              <a:tblGrid>
                <a:gridCol w="3104280">
                  <a:extLst>
                    <a:ext uri="{9D8B030D-6E8A-4147-A177-3AD203B41FA5}">
                      <a16:colId xmlns:a16="http://schemas.microsoft.com/office/drawing/2014/main" val="3476449219"/>
                    </a:ext>
                  </a:extLst>
                </a:gridCol>
                <a:gridCol w="8223268">
                  <a:extLst>
                    <a:ext uri="{9D8B030D-6E8A-4147-A177-3AD203B41FA5}">
                      <a16:colId xmlns:a16="http://schemas.microsoft.com/office/drawing/2014/main" val="3308163231"/>
                    </a:ext>
                  </a:extLst>
                </a:gridCol>
              </a:tblGrid>
              <a:tr h="5523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u="sng" cap="none" spc="0" dirty="0">
                          <a:solidFill>
                            <a:schemeClr val="tx1"/>
                          </a:solidFill>
                        </a:rPr>
                        <a:t>Feature</a:t>
                      </a:r>
                      <a:endParaRPr lang="en-US" sz="2400" u="sng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94310" marR="240663" marT="26946" marB="202092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u="sng" cap="none" spc="0" dirty="0">
                          <a:solidFill>
                            <a:schemeClr val="tx1"/>
                          </a:solidFill>
                        </a:rPr>
                        <a:t>Purpose</a:t>
                      </a:r>
                      <a:endParaRPr lang="en-US" sz="2400" u="sng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94310" marR="240663" marT="26946" marB="20209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210611"/>
                  </a:ext>
                </a:extLst>
              </a:tr>
              <a:tr h="5523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cap="none" spc="0">
                          <a:solidFill>
                            <a:schemeClr val="tx1"/>
                          </a:solidFill>
                        </a:rPr>
                        <a:t>7:8 Lobe Ratio</a:t>
                      </a:r>
                      <a:endParaRPr lang="en-US" sz="2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94310" marR="240663" marT="26946" marB="202092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 dirty="0">
                          <a:solidFill>
                            <a:schemeClr val="tx1"/>
                          </a:solidFill>
                        </a:rPr>
                        <a:t>High torque output per pressure drop (low RPM)</a:t>
                      </a:r>
                    </a:p>
                  </a:txBody>
                  <a:tcPr marL="94310" marR="240663" marT="26946" marB="20209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131317"/>
                  </a:ext>
                </a:extLst>
              </a:tr>
              <a:tr h="5523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cap="none" spc="0">
                          <a:solidFill>
                            <a:schemeClr val="tx1"/>
                          </a:solidFill>
                        </a:rPr>
                        <a:t>6.5 Stages</a:t>
                      </a:r>
                      <a:endParaRPr lang="en-US" sz="2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94310" marR="240663" marT="26946" marB="202092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Higher ΔP tolerance and torque capacity</a:t>
                      </a:r>
                    </a:p>
                  </a:txBody>
                  <a:tcPr marL="94310" marR="240663" marT="26946" marB="20209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401942"/>
                  </a:ext>
                </a:extLst>
              </a:tr>
              <a:tr h="5523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cap="none" spc="0">
                          <a:solidFill>
                            <a:schemeClr val="tx1"/>
                          </a:solidFill>
                        </a:rPr>
                        <a:t>Application</a:t>
                      </a:r>
                      <a:endParaRPr lang="en-US" sz="2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94310" marR="240663" marT="26946" marB="202092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Large hole sections, hard formations, high WOB</a:t>
                      </a:r>
                    </a:p>
                  </a:txBody>
                  <a:tcPr marL="94310" marR="240663" marT="26946" marB="20209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616755"/>
                  </a:ext>
                </a:extLst>
              </a:tr>
              <a:tr h="5523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cap="none" spc="0">
                          <a:solidFill>
                            <a:schemeClr val="tx1"/>
                          </a:solidFill>
                        </a:rPr>
                        <a:t>Target RPM</a:t>
                      </a:r>
                      <a:endParaRPr lang="en-US" sz="2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94310" marR="240663" marT="26946" marB="202092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50–120 RPM</a:t>
                      </a:r>
                    </a:p>
                  </a:txBody>
                  <a:tcPr marL="94310" marR="240663" marT="26946" marB="20209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832318"/>
                  </a:ext>
                </a:extLst>
              </a:tr>
              <a:tr h="5523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cap="none" spc="0">
                          <a:solidFill>
                            <a:schemeClr val="tx1"/>
                          </a:solidFill>
                        </a:rPr>
                        <a:t>Stall </a:t>
                      </a:r>
                      <a:r>
                        <a:rPr lang="el-GR" sz="2400" b="1" cap="none" spc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n-US" sz="2400" b="1" cap="none" spc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US" sz="2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94310" marR="240663" marT="26946" marB="202092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~1000–1100 psi</a:t>
                      </a:r>
                    </a:p>
                  </a:txBody>
                  <a:tcPr marL="94310" marR="240663" marT="26946" marB="20209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473096"/>
                  </a:ext>
                </a:extLst>
              </a:tr>
              <a:tr h="5523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cap="none" spc="0" dirty="0">
                          <a:solidFill>
                            <a:schemeClr val="tx1"/>
                          </a:solidFill>
                        </a:rPr>
                        <a:t>Torque Range</a:t>
                      </a:r>
                      <a:endParaRPr lang="en-US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94310" marR="240663" marT="26946" marB="202092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 dirty="0">
                          <a:solidFill>
                            <a:schemeClr val="tx1"/>
                          </a:solidFill>
                        </a:rPr>
                        <a:t>~18,000–21,000 ft-</a:t>
                      </a:r>
                      <a:r>
                        <a:rPr lang="en-US" sz="2400" cap="none" spc="0" dirty="0" err="1">
                          <a:solidFill>
                            <a:schemeClr val="tx1"/>
                          </a:solidFill>
                        </a:rPr>
                        <a:t>lbf</a:t>
                      </a:r>
                      <a:endParaRPr lang="en-US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94310" marR="240663" marT="26946" marB="20209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487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055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7313C0-7A5C-2FA4-C76C-C20F2C596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8DA88C-9F46-A954-5748-B5ECDA431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Mechanical Specifications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D916126-851C-8989-F8B6-ABF2BC558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240521"/>
              </p:ext>
            </p:extLst>
          </p:nvPr>
        </p:nvGraphicFramePr>
        <p:xfrm>
          <a:off x="432225" y="1758933"/>
          <a:ext cx="11327551" cy="4981402"/>
        </p:xfrm>
        <a:graphic>
          <a:graphicData uri="http://schemas.openxmlformats.org/drawingml/2006/table">
            <a:tbl>
              <a:tblPr>
                <a:solidFill>
                  <a:srgbClr val="F2F2F2">
                    <a:alpha val="30196"/>
                  </a:srgbClr>
                </a:solidFill>
              </a:tblPr>
              <a:tblGrid>
                <a:gridCol w="3128899">
                  <a:extLst>
                    <a:ext uri="{9D8B030D-6E8A-4147-A177-3AD203B41FA5}">
                      <a16:colId xmlns:a16="http://schemas.microsoft.com/office/drawing/2014/main" val="2646781090"/>
                    </a:ext>
                  </a:extLst>
                </a:gridCol>
                <a:gridCol w="4029908">
                  <a:extLst>
                    <a:ext uri="{9D8B030D-6E8A-4147-A177-3AD203B41FA5}">
                      <a16:colId xmlns:a16="http://schemas.microsoft.com/office/drawing/2014/main" val="1553498448"/>
                    </a:ext>
                  </a:extLst>
                </a:gridCol>
                <a:gridCol w="4168744">
                  <a:extLst>
                    <a:ext uri="{9D8B030D-6E8A-4147-A177-3AD203B41FA5}">
                      <a16:colId xmlns:a16="http://schemas.microsoft.com/office/drawing/2014/main" val="1854402736"/>
                    </a:ext>
                  </a:extLst>
                </a:gridCol>
              </a:tblGrid>
              <a:tr h="40285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cap="none" spc="0" dirty="0">
                          <a:solidFill>
                            <a:schemeClr val="tx1"/>
                          </a:solidFill>
                        </a:rPr>
                        <a:t>Parameter</a:t>
                      </a:r>
                      <a:endParaRPr lang="en-US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cap="none" spc="0" dirty="0">
                          <a:solidFill>
                            <a:schemeClr val="tx1"/>
                          </a:solidFill>
                        </a:rPr>
                        <a:t>Drill Ex Mud Motor</a:t>
                      </a:r>
                      <a:endParaRPr lang="en-US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cap="none" spc="0" dirty="0">
                          <a:solidFill>
                            <a:schemeClr val="tx1"/>
                          </a:solidFill>
                        </a:rPr>
                        <a:t>Drill Ex Mud Motor</a:t>
                      </a:r>
                      <a:endParaRPr lang="en-US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622970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Motor OD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9.625″ (244 mm)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9.625″ (244 mm)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944654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>
                          <a:solidFill>
                            <a:schemeClr val="tx1"/>
                          </a:solidFill>
                        </a:rPr>
                        <a:t>Lobe Ratio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7:8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7:8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433936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Stages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765830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>
                          <a:solidFill>
                            <a:schemeClr val="tx1"/>
                          </a:solidFill>
                        </a:rPr>
                        <a:t>Flow Range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700–1200 GPM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650–1100 GPM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098541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RPM Range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50–120 RPM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45–115 RPM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387169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Max </a:t>
                      </a:r>
                      <a:r>
                        <a:rPr lang="el-GR" sz="1800" b="1" cap="none" spc="0" dirty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~1000 psi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~950 psi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792862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>
                          <a:solidFill>
                            <a:schemeClr val="tx1"/>
                          </a:solidFill>
                        </a:rPr>
                        <a:t>Torque Output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~18,000–20,000 ft-lbf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~19,000–21,000 ft-lbf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225239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Stator Elastomer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NBR / HNBR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Proprietary high-temp elastomer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902863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Rotor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Chrome-plated, helical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Ground &amp; plated (tight tolerance)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00812"/>
                  </a:ext>
                </a:extLst>
              </a:tr>
              <a:tr h="4028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Bit Connection</a:t>
                      </a:r>
                    </a:p>
                  </a:txBody>
                  <a:tcPr marL="110644" marR="85111" marT="85111" marB="85111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7-5/8″ REG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7-5/8″ REG</a:t>
                      </a:r>
                    </a:p>
                  </a:txBody>
                  <a:tcPr marL="110644" marR="85111" marT="85111" marB="85111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020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8425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26D83-CBD9-CF6A-5CE7-8E7B9050F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Performance Curves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3829044-2165-A16C-2DD1-B463D2784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597" y="2253384"/>
            <a:ext cx="964184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RPM vs Flow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742950" lvl="1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Drillex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motor typically shows slightly lower RPM at the same flow due to tighter rotor/stator geometry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Torque vs ΔP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742950" lvl="1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Both exhibit linear torque increase; Radius shows slightly steeper torque slope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Stall Pressure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742950" lvl="1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Drillex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~1050–1100 psi</a:t>
            </a:r>
          </a:p>
          <a:p>
            <a:pPr marL="742950" lvl="1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Drillex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~1000–1050 psi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Efficiency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742950" lvl="1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Radius slightly higher due to improved elastomer and bearing design</a:t>
            </a:r>
          </a:p>
        </p:txBody>
      </p:sp>
    </p:spTree>
    <p:extLst>
      <p:ext uri="{BB962C8B-B14F-4D97-AF65-F5344CB8AC3E}">
        <p14:creationId xmlns:p14="http://schemas.microsoft.com/office/powerpoint/2010/main" val="913551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9DAABD-717F-CF23-2641-36DE54CF8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D219D4-7DC6-444F-3624-06031F36A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Algerian" panose="04020705040A02060702" pitchFamily="82" charset="0"/>
              </a:rPr>
              <a:t>Design Features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8E86850-FD3D-4F0F-BA10-91E15CBC4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907438"/>
              </p:ext>
            </p:extLst>
          </p:nvPr>
        </p:nvGraphicFramePr>
        <p:xfrm>
          <a:off x="432225" y="2150399"/>
          <a:ext cx="11327550" cy="4216808"/>
        </p:xfrm>
        <a:graphic>
          <a:graphicData uri="http://schemas.openxmlformats.org/drawingml/2006/table">
            <a:tbl>
              <a:tblPr>
                <a:solidFill>
                  <a:srgbClr val="F7F7F7"/>
                </a:solidFill>
              </a:tblPr>
              <a:tblGrid>
                <a:gridCol w="3741642">
                  <a:extLst>
                    <a:ext uri="{9D8B030D-6E8A-4147-A177-3AD203B41FA5}">
                      <a16:colId xmlns:a16="http://schemas.microsoft.com/office/drawing/2014/main" val="2341867760"/>
                    </a:ext>
                  </a:extLst>
                </a:gridCol>
                <a:gridCol w="3741642">
                  <a:extLst>
                    <a:ext uri="{9D8B030D-6E8A-4147-A177-3AD203B41FA5}">
                      <a16:colId xmlns:a16="http://schemas.microsoft.com/office/drawing/2014/main" val="2243637026"/>
                    </a:ext>
                  </a:extLst>
                </a:gridCol>
                <a:gridCol w="3844266">
                  <a:extLst>
                    <a:ext uri="{9D8B030D-6E8A-4147-A177-3AD203B41FA5}">
                      <a16:colId xmlns:a16="http://schemas.microsoft.com/office/drawing/2014/main" val="1245275908"/>
                    </a:ext>
                  </a:extLst>
                </a:gridCol>
              </a:tblGrid>
              <a:tr h="44574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cap="none" spc="0">
                          <a:solidFill>
                            <a:schemeClr val="tx1"/>
                          </a:solidFill>
                        </a:rPr>
                        <a:t>Design Area</a:t>
                      </a:r>
                      <a:endParaRPr lang="en-US" sz="2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cap="none" spc="0" dirty="0">
                          <a:solidFill>
                            <a:schemeClr val="tx1"/>
                          </a:solidFill>
                        </a:rPr>
                        <a:t>Drill Ex</a:t>
                      </a:r>
                      <a:endParaRPr lang="en-US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cap="none" spc="0" dirty="0">
                          <a:solidFill>
                            <a:schemeClr val="tx1"/>
                          </a:solidFill>
                        </a:rPr>
                        <a:t>Drill Ex</a:t>
                      </a:r>
                      <a:endParaRPr lang="en-US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37758"/>
                  </a:ext>
                </a:extLst>
              </a:tr>
              <a:tr h="4457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Rotor-Stator Fit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Tight, high interference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Precision-fit with advanced elastomer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433277"/>
                  </a:ext>
                </a:extLst>
              </a:tr>
              <a:tr h="7060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Seal Design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Industry standard NBR/HNBR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Custom-developed sealing technology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017205"/>
                  </a:ext>
                </a:extLst>
              </a:tr>
              <a:tr h="4457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>
                          <a:solidFill>
                            <a:schemeClr val="tx1"/>
                          </a:solidFill>
                        </a:rPr>
                        <a:t>Bearing Section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Standard heavy-duty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Enhanced cooling and load support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677776"/>
                  </a:ext>
                </a:extLst>
              </a:tr>
              <a:tr h="4457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>
                          <a:solidFill>
                            <a:schemeClr val="tx1"/>
                          </a:solidFill>
                        </a:rPr>
                        <a:t>Length Profile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Moderate to long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Slightly more compact for 6.5 stages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71546"/>
                  </a:ext>
                </a:extLst>
              </a:tr>
              <a:tr h="7060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Temperature Tolerance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Up to ~150°C (HNBR)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Potentially higher with proprietary elastomer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890318"/>
                  </a:ext>
                </a:extLst>
              </a:tr>
              <a:tr h="7060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 dirty="0">
                          <a:solidFill>
                            <a:schemeClr val="tx1"/>
                          </a:solidFill>
                        </a:rPr>
                        <a:t>Field Serviceability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Field-repairable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Field-repairable (vendor-specific tools)</a:t>
                      </a:r>
                    </a:p>
                  </a:txBody>
                  <a:tcPr marL="97608" marR="97608" marT="48804" marB="976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519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512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16F404-0CEB-1082-78B7-F32E7231B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0A5AE-6C79-099E-ED56-EB00704CC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044487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Algerian" panose="04020705040A02060702" pitchFamily="82" charset="0"/>
              </a:rPr>
              <a:t>Application Suitability – Both Motors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7B388DE-67DD-952C-74F6-C519EAAAE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429365"/>
              </p:ext>
            </p:extLst>
          </p:nvPr>
        </p:nvGraphicFramePr>
        <p:xfrm>
          <a:off x="432225" y="1921680"/>
          <a:ext cx="11327549" cy="3841959"/>
        </p:xfrm>
        <a:graphic>
          <a:graphicData uri="http://schemas.openxmlformats.org/drawingml/2006/table">
            <a:tbl>
              <a:tblPr/>
              <a:tblGrid>
                <a:gridCol w="3761992">
                  <a:extLst>
                    <a:ext uri="{9D8B030D-6E8A-4147-A177-3AD203B41FA5}">
                      <a16:colId xmlns:a16="http://schemas.microsoft.com/office/drawing/2014/main" val="4097549381"/>
                    </a:ext>
                  </a:extLst>
                </a:gridCol>
                <a:gridCol w="3761992">
                  <a:extLst>
                    <a:ext uri="{9D8B030D-6E8A-4147-A177-3AD203B41FA5}">
                      <a16:colId xmlns:a16="http://schemas.microsoft.com/office/drawing/2014/main" val="3979922878"/>
                    </a:ext>
                  </a:extLst>
                </a:gridCol>
                <a:gridCol w="3803565">
                  <a:extLst>
                    <a:ext uri="{9D8B030D-6E8A-4147-A177-3AD203B41FA5}">
                      <a16:colId xmlns:a16="http://schemas.microsoft.com/office/drawing/2014/main" val="2513632121"/>
                    </a:ext>
                  </a:extLst>
                </a:gridCol>
              </a:tblGrid>
              <a:tr h="4318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 b="1" dirty="0"/>
                        <a:t>Condition</a:t>
                      </a:r>
                      <a:endParaRPr lang="en-US" sz="2800" dirty="0"/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 b="1" dirty="0"/>
                        <a:t>Drill Ex 5:6</a:t>
                      </a:r>
                      <a:endParaRPr lang="en-US" sz="2800" dirty="0"/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 b="1" dirty="0"/>
                        <a:t>Drill Ex 7:8</a:t>
                      </a:r>
                      <a:endParaRPr lang="en-US" sz="2800" dirty="0"/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6022972"/>
                  </a:ext>
                </a:extLst>
              </a:tr>
              <a:tr h="4318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b="1" dirty="0"/>
                        <a:t>Hard Rock Formations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 dirty="0"/>
                        <a:t>✅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 dirty="0"/>
                        <a:t>✅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907299"/>
                  </a:ext>
                </a:extLst>
              </a:tr>
              <a:tr h="4318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b="1" dirty="0"/>
                        <a:t>High Torque at Low RPM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/>
                        <a:t>✅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 dirty="0"/>
                        <a:t>✅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63535"/>
                  </a:ext>
                </a:extLst>
              </a:tr>
              <a:tr h="4318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b="1"/>
                        <a:t>Long Intervals (ERD)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 dirty="0"/>
                        <a:t>✅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/>
                        <a:t>✅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623731"/>
                  </a:ext>
                </a:extLst>
              </a:tr>
              <a:tr h="4318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b="1" dirty="0"/>
                        <a:t>Thermal Stability Required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/>
                        <a:t>⚠️ NBR limit ~120°C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/>
                        <a:t>✅ Enhanced materials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239440"/>
                  </a:ext>
                </a:extLst>
              </a:tr>
              <a:tr h="7262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b="1"/>
                        <a:t>High Dog-Leg Severity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 dirty="0"/>
                        <a:t>⚠️ Depends on BHA config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/>
                        <a:t>✅ Tuned for directional systems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701279"/>
                  </a:ext>
                </a:extLst>
              </a:tr>
              <a:tr h="4318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b="1"/>
                        <a:t>Bit Whirl / RPM Control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 dirty="0"/>
                        <a:t>✅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/>
                        <a:t>✅ Slightly better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478143"/>
                  </a:ext>
                </a:extLst>
              </a:tr>
              <a:tr h="4318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b="1" dirty="0"/>
                        <a:t>Erosion Resistance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/>
                        <a:t>✅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 dirty="0"/>
                        <a:t>✅ (Elastomer-dependent)</a:t>
                      </a:r>
                    </a:p>
                  </a:txBody>
                  <a:tcPr marL="98139" marR="98139" marT="49069" marB="490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09477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2F29CE1-3708-04D5-C972-5A02D9858D3F}"/>
              </a:ext>
            </a:extLst>
          </p:cNvPr>
          <p:cNvSpPr txBox="1"/>
          <p:nvPr/>
        </p:nvSpPr>
        <p:spPr>
          <a:xfrm>
            <a:off x="1178772" y="6126153"/>
            <a:ext cx="98344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✅ = Strong performance  ⚠️ = Caution, may require configuration changes</a:t>
            </a:r>
          </a:p>
        </p:txBody>
      </p:sp>
    </p:spTree>
    <p:extLst>
      <p:ext uri="{BB962C8B-B14F-4D97-AF65-F5344CB8AC3E}">
        <p14:creationId xmlns:p14="http://schemas.microsoft.com/office/powerpoint/2010/main" val="1764464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6D2AE5-F7E0-F23F-F8ED-249548B5F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06AC25A-2C7D-0589-575E-5EAE366E3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8C049BA-7A14-491F-BE0F-4909B0B07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52B9CCC-59D7-E788-D7BC-B67EB3352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07BCCEF-A318-7CA7-2AF3-BE0F5DAA3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727F00-106E-E699-943C-9572A6C5C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044487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Operational Considerations</a:t>
            </a:r>
            <a:endParaRPr lang="en-US" sz="3700" kern="1200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59A7CCE-6C5E-F744-1DB4-DC98935F3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58" y="2199643"/>
            <a:ext cx="1059688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Reliable in high torque conditions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Requires proper cooling and clean mud systems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May require torque limiting below stall ΔP for longevity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Best suited for WOB-intensive applications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3200" dirty="0">
                <a:latin typeface="Arial" panose="020B0604020202020204" pitchFamily="34" charset="0"/>
              </a:rPr>
              <a:t>Excellent thermal and wear resistance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3200" dirty="0">
                <a:latin typeface="Arial" panose="020B0604020202020204" pitchFamily="34" charset="0"/>
              </a:rPr>
              <a:t>Slightly better at directional stability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3200" dirty="0">
                <a:latin typeface="Arial" panose="020B0604020202020204" pitchFamily="34" charset="0"/>
              </a:rPr>
              <a:t>More RPM control due to geometry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3200" dirty="0">
                <a:latin typeface="Arial" panose="020B0604020202020204" pitchFamily="34" charset="0"/>
              </a:rPr>
              <a:t>Compatible with both motor steerable and RSS BHAs</a:t>
            </a:r>
          </a:p>
        </p:txBody>
      </p:sp>
    </p:spTree>
    <p:extLst>
      <p:ext uri="{BB962C8B-B14F-4D97-AF65-F5344CB8AC3E}">
        <p14:creationId xmlns:p14="http://schemas.microsoft.com/office/powerpoint/2010/main" val="15973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</TotalTime>
  <Words>742</Words>
  <Application>Microsoft Office PowerPoint</Application>
  <PresentationFormat>Widescreen</PresentationFormat>
  <Paragraphs>158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ADLaM Display</vt:lpstr>
      <vt:lpstr>Algerian</vt:lpstr>
      <vt:lpstr>Amasis MT Pro</vt:lpstr>
      <vt:lpstr>Aptos</vt:lpstr>
      <vt:lpstr>Aptos Display</vt:lpstr>
      <vt:lpstr>Arial</vt:lpstr>
      <vt:lpstr>Wingdings</vt:lpstr>
      <vt:lpstr>Office Theme</vt:lpstr>
      <vt:lpstr>Welcome to the  9 5/8” Drillex Mud  Motor Services</vt:lpstr>
      <vt:lpstr>Drill Ex Mud Motor (9 5/8")</vt:lpstr>
      <vt:lpstr>Drill Ex Mud Motor – 7:8 Lobe, 6.5 Stage Configuration</vt:lpstr>
      <vt:lpstr>Overview of 7:8 Lobe, 6.5 Stage Design</vt:lpstr>
      <vt:lpstr>Mechanical Specifications</vt:lpstr>
      <vt:lpstr>Performance Curves</vt:lpstr>
      <vt:lpstr>Design Features</vt:lpstr>
      <vt:lpstr>Application Suitability – Both Motors</vt:lpstr>
      <vt:lpstr>Operational Considerations</vt:lpstr>
      <vt:lpstr>Key Risks &amp; Mitigations</vt:lpstr>
      <vt:lpstr>Summary &amp; Recommendations</vt:lpstr>
      <vt:lpstr>Thank You For Staying With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Arghya Kar</dc:creator>
  <cp:lastModifiedBy>Kanhaiya Sharma</cp:lastModifiedBy>
  <cp:revision>38</cp:revision>
  <dcterms:created xsi:type="dcterms:W3CDTF">2025-09-28T16:53:08Z</dcterms:created>
  <dcterms:modified xsi:type="dcterms:W3CDTF">2025-09-30T10:23:10Z</dcterms:modified>
</cp:coreProperties>
</file>